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handoutMasterIdLst>
    <p:handoutMasterId r:id="rId23"/>
  </p:handoutMasterIdLst>
  <p:sldIdLst>
    <p:sldId id="316" r:id="rId2"/>
    <p:sldId id="328" r:id="rId3"/>
    <p:sldId id="317" r:id="rId4"/>
    <p:sldId id="321" r:id="rId5"/>
    <p:sldId id="345" r:id="rId6"/>
    <p:sldId id="326" r:id="rId7"/>
    <p:sldId id="324" r:id="rId8"/>
    <p:sldId id="327" r:id="rId9"/>
    <p:sldId id="325" r:id="rId10"/>
    <p:sldId id="344" r:id="rId11"/>
    <p:sldId id="347" r:id="rId12"/>
    <p:sldId id="348" r:id="rId13"/>
    <p:sldId id="349" r:id="rId14"/>
    <p:sldId id="335" r:id="rId15"/>
    <p:sldId id="336" r:id="rId16"/>
    <p:sldId id="337" r:id="rId17"/>
    <p:sldId id="338" r:id="rId18"/>
    <p:sldId id="333" r:id="rId19"/>
    <p:sldId id="329" r:id="rId20"/>
    <p:sldId id="346" r:id="rId2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05" charset="0"/>
        <a:ea typeface="ＭＳ Ｐゴシック" pitchFamily="-105" charset="-128"/>
        <a:cs typeface="+mn-cs"/>
      </a:defRPr>
    </a:lvl1pPr>
    <a:lvl2pPr marL="457200" algn="l" rtl="0" eaLnBrk="0" fontAlgn="base" hangingPunct="0">
      <a:spcBef>
        <a:spcPct val="0"/>
      </a:spcBef>
      <a:spcAft>
        <a:spcPct val="0"/>
      </a:spcAft>
      <a:defRPr sz="2400" kern="1200">
        <a:solidFill>
          <a:schemeClr val="tx1"/>
        </a:solidFill>
        <a:latin typeface="Times" pitchFamily="-105" charset="0"/>
        <a:ea typeface="ＭＳ Ｐゴシック" pitchFamily="-105" charset="-128"/>
        <a:cs typeface="+mn-cs"/>
      </a:defRPr>
    </a:lvl2pPr>
    <a:lvl3pPr marL="914400" algn="l" rtl="0" eaLnBrk="0" fontAlgn="base" hangingPunct="0">
      <a:spcBef>
        <a:spcPct val="0"/>
      </a:spcBef>
      <a:spcAft>
        <a:spcPct val="0"/>
      </a:spcAft>
      <a:defRPr sz="2400" kern="1200">
        <a:solidFill>
          <a:schemeClr val="tx1"/>
        </a:solidFill>
        <a:latin typeface="Times" pitchFamily="-105" charset="0"/>
        <a:ea typeface="ＭＳ Ｐゴシック" pitchFamily="-105" charset="-128"/>
        <a:cs typeface="+mn-cs"/>
      </a:defRPr>
    </a:lvl3pPr>
    <a:lvl4pPr marL="1371600" algn="l" rtl="0" eaLnBrk="0" fontAlgn="base" hangingPunct="0">
      <a:spcBef>
        <a:spcPct val="0"/>
      </a:spcBef>
      <a:spcAft>
        <a:spcPct val="0"/>
      </a:spcAft>
      <a:defRPr sz="2400" kern="1200">
        <a:solidFill>
          <a:schemeClr val="tx1"/>
        </a:solidFill>
        <a:latin typeface="Times" pitchFamily="-105" charset="0"/>
        <a:ea typeface="ＭＳ Ｐゴシック" pitchFamily="-105" charset="-128"/>
        <a:cs typeface="+mn-cs"/>
      </a:defRPr>
    </a:lvl4pPr>
    <a:lvl5pPr marL="1828800" algn="l" rtl="0" eaLnBrk="0" fontAlgn="base" hangingPunct="0">
      <a:spcBef>
        <a:spcPct val="0"/>
      </a:spcBef>
      <a:spcAft>
        <a:spcPct val="0"/>
      </a:spcAft>
      <a:defRPr sz="2400" kern="1200">
        <a:solidFill>
          <a:schemeClr val="tx1"/>
        </a:solidFill>
        <a:latin typeface="Times" pitchFamily="-105" charset="0"/>
        <a:ea typeface="ＭＳ Ｐゴシック" pitchFamily="-105" charset="-128"/>
        <a:cs typeface="+mn-cs"/>
      </a:defRPr>
    </a:lvl5pPr>
    <a:lvl6pPr marL="2286000" algn="l" defTabSz="914400" rtl="0" eaLnBrk="1" latinLnBrk="0" hangingPunct="1">
      <a:defRPr sz="2400" kern="1200">
        <a:solidFill>
          <a:schemeClr val="tx1"/>
        </a:solidFill>
        <a:latin typeface="Times" pitchFamily="-105" charset="0"/>
        <a:ea typeface="ＭＳ Ｐゴシック" pitchFamily="-105" charset="-128"/>
        <a:cs typeface="+mn-cs"/>
      </a:defRPr>
    </a:lvl6pPr>
    <a:lvl7pPr marL="2743200" algn="l" defTabSz="914400" rtl="0" eaLnBrk="1" latinLnBrk="0" hangingPunct="1">
      <a:defRPr sz="2400" kern="1200">
        <a:solidFill>
          <a:schemeClr val="tx1"/>
        </a:solidFill>
        <a:latin typeface="Times" pitchFamily="-105" charset="0"/>
        <a:ea typeface="ＭＳ Ｐゴシック" pitchFamily="-105" charset="-128"/>
        <a:cs typeface="+mn-cs"/>
      </a:defRPr>
    </a:lvl7pPr>
    <a:lvl8pPr marL="3200400" algn="l" defTabSz="914400" rtl="0" eaLnBrk="1" latinLnBrk="0" hangingPunct="1">
      <a:defRPr sz="2400" kern="1200">
        <a:solidFill>
          <a:schemeClr val="tx1"/>
        </a:solidFill>
        <a:latin typeface="Times" pitchFamily="-105" charset="0"/>
        <a:ea typeface="ＭＳ Ｐゴシック" pitchFamily="-105" charset="-128"/>
        <a:cs typeface="+mn-cs"/>
      </a:defRPr>
    </a:lvl8pPr>
    <a:lvl9pPr marL="3657600" algn="l" defTabSz="914400" rtl="0" eaLnBrk="1" latinLnBrk="0" hangingPunct="1">
      <a:defRPr sz="2400" kern="1200">
        <a:solidFill>
          <a:schemeClr val="tx1"/>
        </a:solidFill>
        <a:latin typeface="Times" pitchFamily="-105" charset="0"/>
        <a:ea typeface="ＭＳ Ｐゴシック" pitchFamily="-10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82" autoAdjust="0"/>
  </p:normalViewPr>
  <p:slideViewPr>
    <p:cSldViewPr>
      <p:cViewPr varScale="1">
        <p:scale>
          <a:sx n="65" d="100"/>
          <a:sy n="65" d="100"/>
        </p:scale>
        <p:origin x="-122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a:p>
        </p:txBody>
      </p:sp>
      <p:sp>
        <p:nvSpPr>
          <p:cNvPr id="296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US"/>
          </a:p>
        </p:txBody>
      </p:sp>
      <p:sp>
        <p:nvSpPr>
          <p:cNvPr id="2970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a:p>
        </p:txBody>
      </p:sp>
      <p:sp>
        <p:nvSpPr>
          <p:cNvPr id="2970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EF2F030-7B55-48B8-9036-0B1CEF88332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1AA1F93-70AF-4775-A2D9-61A8E71E3159}" type="datetimeFigureOut">
              <a:rPr lang="en-GB"/>
              <a:pPr>
                <a:defRPr/>
              </a:pPr>
              <a:t>27/04/2012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3A68236-A523-457D-BB64-54EAD49F1D3C}"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I’m Teresa and I’m currently teaching Indonesian language and literature here at SOAS. I don’t have a background in Islamic Studies, though much of my</a:t>
            </a:r>
            <a:r>
              <a:rPr lang="en-GB" baseline="0" dirty="0" smtClean="0"/>
              <a:t> work in Indonesia and Malaysia has been with predominantly – and sometimes exclusively – Islamic communities. </a:t>
            </a:r>
          </a:p>
          <a:p>
            <a:pPr eaLnBrk="1" hangingPunct="1">
              <a:spcBef>
                <a:spcPct val="0"/>
              </a:spcBef>
            </a:pPr>
            <a:endParaRPr lang="en-GB" baseline="0" dirty="0" smtClean="0"/>
          </a:p>
          <a:p>
            <a:pPr eaLnBrk="1" hangingPunct="1">
              <a:spcBef>
                <a:spcPct val="0"/>
              </a:spcBef>
            </a:pPr>
            <a:r>
              <a:rPr lang="en-GB" baseline="0" dirty="0" smtClean="0"/>
              <a:t>This presentation has two aims: </a:t>
            </a:r>
          </a:p>
          <a:p>
            <a:pPr eaLnBrk="1" hangingPunct="1">
              <a:spcBef>
                <a:spcPct val="0"/>
              </a:spcBef>
            </a:pPr>
            <a:endParaRPr lang="en-GB" baseline="0" dirty="0" smtClean="0"/>
          </a:p>
          <a:p>
            <a:pPr eaLnBrk="1" hangingPunct="1">
              <a:spcBef>
                <a:spcPct val="0"/>
              </a:spcBef>
            </a:pPr>
            <a:r>
              <a:rPr lang="en-GB" baseline="0" dirty="0" smtClean="0"/>
              <a:t>The first to try and encourage more people to take up the study of Indonesian and Malay, particularly those with a background and interest in Islamic Studies. There are many opportunities for the study of Islamic Cultures in Southeast Asia, yet it remains the case that few of those who do so have a sold grounding in Islamic Studies - with the exception of course of students from Southeast Asia in general and countries such as Indonesia and Malaysia in particular.  There are a number of reasons for this, including I suggest the perception of Islam in Indonesia as somehow ‘</a:t>
            </a:r>
            <a:r>
              <a:rPr lang="en-GB" baseline="0" dirty="0" err="1" smtClean="0"/>
              <a:t>syncretic</a:t>
            </a:r>
            <a:r>
              <a:rPr lang="en-GB" baseline="0" dirty="0" smtClean="0"/>
              <a:t>’ and thus not ‘authentic’. </a:t>
            </a:r>
          </a:p>
          <a:p>
            <a:pPr eaLnBrk="1" hangingPunct="1">
              <a:spcBef>
                <a:spcPct val="0"/>
              </a:spcBef>
            </a:pPr>
            <a:endParaRPr lang="en-GB" baseline="0" dirty="0" smtClean="0"/>
          </a:p>
          <a:p>
            <a:pPr eaLnBrk="1" hangingPunct="1">
              <a:spcBef>
                <a:spcPct val="0"/>
              </a:spcBef>
            </a:pPr>
            <a:r>
              <a:rPr lang="en-GB" baseline="0" dirty="0" smtClean="0"/>
              <a:t>The second aim is to look at where Indonesian and Malay is taught – access to the study of the languages is as important as the languages are to accessing Islamic Cultures in Southeast Asia. Is the study of these languages thriving? What has influenced the uptake of these languages?</a:t>
            </a:r>
          </a:p>
          <a:p>
            <a:pPr eaLnBrk="1" hangingPunct="1">
              <a:spcBef>
                <a:spcPct val="0"/>
              </a:spcBef>
            </a:pPr>
            <a:endParaRPr lang="en-GB" baseline="0" dirty="0" smtClean="0"/>
          </a:p>
          <a:p>
            <a:pPr eaLnBrk="1" hangingPunct="1">
              <a:spcBef>
                <a:spcPct val="0"/>
              </a:spcBef>
            </a:pPr>
            <a:r>
              <a:rPr lang="en-GB" baseline="0" dirty="0" smtClean="0"/>
              <a:t>I will begin by saying something about the languages themselves, and at the end of the presentation I have added a few slides that include relevant courses of study </a:t>
            </a:r>
            <a:r>
              <a:rPr lang="en-GB" baseline="0" dirty="0" smtClean="0"/>
              <a:t>currently available at SOAS and </a:t>
            </a:r>
            <a:r>
              <a:rPr lang="en-GB" baseline="0" dirty="0" smtClean="0"/>
              <a:t>a link to the </a:t>
            </a:r>
            <a:r>
              <a:rPr lang="en-GB" dirty="0" smtClean="0"/>
              <a:t>Asia Society’s excellent resources for the introduction to</a:t>
            </a:r>
            <a:r>
              <a:rPr lang="en-GB" baseline="0" dirty="0" smtClean="0"/>
              <a:t> the study of Islam in  Southeast Asia.</a:t>
            </a:r>
          </a:p>
          <a:p>
            <a:pPr eaLnBrk="1" hangingPunct="1">
              <a:spcBef>
                <a:spcPct val="0"/>
              </a:spcBef>
            </a:pPr>
            <a:endParaRPr lang="en-GB" baseline="0" dirty="0" smtClean="0"/>
          </a:p>
          <a:p>
            <a:pPr eaLnBrk="1" hangingPunct="1">
              <a:spcBef>
                <a:spcPct val="0"/>
              </a:spcBef>
            </a:pPr>
            <a:r>
              <a:rPr lang="en-GB" baseline="0" dirty="0" smtClean="0"/>
              <a:t>It is inevitable of course that in such a brief presentation many generalisations will be made, and much of the data disputable, not least by me… I hope however that the data and information cited will nevertheless succeed in providing a sense of the importance of Indonesian and Malay, particularly for accessing Islamic Cultures in Southeast Asia.</a:t>
            </a:r>
          </a:p>
          <a:p>
            <a:pPr eaLnBrk="1" hangingPunct="1">
              <a:spcBef>
                <a:spcPct val="0"/>
              </a:spcBef>
            </a:pPr>
            <a:endParaRPr lang="en-GB" baseline="0" dirty="0" smtClean="0"/>
          </a:p>
          <a:p>
            <a:pPr eaLnBrk="1" hangingPunct="1">
              <a:spcBef>
                <a:spcPct val="0"/>
              </a:spcBef>
            </a:pPr>
            <a:r>
              <a:rPr lang="en-GB" baseline="0" dirty="0" smtClean="0"/>
              <a:t>I would also like to thank the LLAS and the Islamic Studies Network for inviting me to present this paper, and to colleagues at SOAS, particularly Dr Ben </a:t>
            </a:r>
            <a:r>
              <a:rPr lang="en-GB" baseline="0" dirty="0" err="1" smtClean="0"/>
              <a:t>Murtagh</a:t>
            </a:r>
            <a:r>
              <a:rPr lang="en-GB" baseline="0" dirty="0" smtClean="0"/>
              <a:t> and Dr Kostas </a:t>
            </a:r>
            <a:r>
              <a:rPr lang="en-GB" baseline="0" dirty="0" err="1" smtClean="0"/>
              <a:t>Retsikas</a:t>
            </a:r>
            <a:r>
              <a:rPr lang="en-GB" baseline="0" dirty="0" smtClean="0"/>
              <a:t>, as well as Professor Bill Watson (University of Canterbury) who helped me give shape to the presentation. I am of course responsible for the presentation itself and any errors etc. are entirely my own.</a:t>
            </a:r>
            <a:endParaRPr lang="en-GB" baseline="0" dirty="0" smtClean="0"/>
          </a:p>
          <a:p>
            <a:pPr eaLnBrk="1" hangingPunct="1">
              <a:spcBef>
                <a:spcPct val="0"/>
              </a:spcBef>
            </a:pPr>
            <a:endParaRPr lang="en-GB" baseline="0"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2F7370-BC3C-47C9-B8FF-EE3953A77078}" type="slidenum">
              <a:rPr lang="en-GB" smtClean="0"/>
              <a:pPr/>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Here I continue by quoting Dr Kostas </a:t>
            </a:r>
            <a:r>
              <a:rPr lang="en-GB" dirty="0" err="1" smtClean="0"/>
              <a:t>Ketsikas</a:t>
            </a:r>
            <a:r>
              <a:rPr lang="en-GB" dirty="0" smtClean="0"/>
              <a:t>,</a:t>
            </a:r>
            <a:r>
              <a:rPr lang="en-GB" baseline="0" dirty="0" smtClean="0"/>
              <a:t> an Anthropologist from SOAS, whose comment resonates with </a:t>
            </a:r>
            <a:r>
              <a:rPr lang="en-GB" baseline="0" dirty="0" err="1" smtClean="0"/>
              <a:t>Rasumssen</a:t>
            </a:r>
            <a:r>
              <a:rPr lang="en-GB" baseline="0" dirty="0" smtClean="0"/>
              <a:t> (previous slide), specifically with reference to both the reference and resistance to global Islam or Islamic norms found in the Arab world, echoing the sites of contestation and the ‘battle’ for the definition of Islamic orthodoxy and what is universal in Islam – again in my view extremely fruitful areas for further study and research by those with a background in Islamic Studies from outside of the Southeast Asian region as well as within it.</a:t>
            </a:r>
            <a:endParaRPr lang="en-GB"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2F7370-BC3C-47C9-B8FF-EE3953A77078}" type="slidenum">
              <a:rPr lang="en-GB" smtClean="0"/>
              <a:pPr/>
              <a:t>10</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And in this</a:t>
            </a:r>
            <a:r>
              <a:rPr lang="en-GB" baseline="0" dirty="0" smtClean="0"/>
              <a:t> and the next two slides I just give some current examples of the diversity of ongoing research on Islamic Communities in Southeast Asia </a:t>
            </a:r>
            <a:endParaRPr lang="en-GB"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2F7370-BC3C-47C9-B8FF-EE3953A77078}" type="slidenum">
              <a:rPr lang="en-GB" smtClean="0"/>
              <a:pPr/>
              <a:t>11</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2F7370-BC3C-47C9-B8FF-EE3953A77078}" type="slidenum">
              <a:rPr lang="en-GB" smtClean="0"/>
              <a:pPr/>
              <a:t>12</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2F7370-BC3C-47C9-B8FF-EE3953A77078}" type="slidenum">
              <a:rPr lang="en-GB" smtClean="0"/>
              <a:pPr/>
              <a:t>13</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So</a:t>
            </a:r>
            <a:r>
              <a:rPr lang="en-GB" baseline="0" dirty="0" smtClean="0"/>
              <a:t> having, albeit briefly, outlined some reasons why a) Indonesian and Malay are key languages to accessing the study of Islamic Communities in Southeast Asia and b) why Islamic Communities in Southeast Asia should attract greater attention from those with an Islamic Studies background around the world, I continue by saying something about accessing study of the languages themselves. </a:t>
            </a:r>
          </a:p>
          <a:p>
            <a:pPr eaLnBrk="1" hangingPunct="1">
              <a:spcBef>
                <a:spcPct val="0"/>
              </a:spcBef>
            </a:pPr>
            <a:endParaRPr lang="en-GB"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GB" baseline="0" dirty="0" smtClean="0"/>
              <a:t>It is difficult to estimate an exact number of institutions that provide tuition in Indonesian and/or Malay at tertiary level. </a:t>
            </a:r>
            <a:r>
              <a:rPr lang="en-GB" baseline="0" dirty="0" smtClean="0"/>
              <a:t>The figure of 29 countries given here dates back to 1995, possibly the most recent ‘heyday’ of Indonesian studies, but at least gives us a reference point if nothing else. (</a:t>
            </a:r>
            <a:r>
              <a:rPr lang="en-GB" sz="1200" kern="1200" dirty="0" err="1" smtClean="0">
                <a:solidFill>
                  <a:schemeClr val="tx1"/>
                </a:solidFill>
                <a:latin typeface="+mn-lt"/>
                <a:ea typeface="+mn-ea"/>
                <a:cs typeface="+mn-cs"/>
              </a:rPr>
              <a:t>Alwi</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Hasan</a:t>
            </a:r>
            <a:r>
              <a:rPr lang="en-GB" sz="1200" kern="1200" dirty="0" smtClean="0">
                <a:solidFill>
                  <a:schemeClr val="tx1"/>
                </a:solidFill>
                <a:latin typeface="+mn-lt"/>
                <a:ea typeface="+mn-ea"/>
                <a:cs typeface="+mn-cs"/>
              </a:rPr>
              <a:t> (1995) BIPA: </a:t>
            </a:r>
            <a:r>
              <a:rPr lang="en-GB" sz="1200" kern="1200" dirty="0" err="1" smtClean="0">
                <a:solidFill>
                  <a:schemeClr val="tx1"/>
                </a:solidFill>
                <a:latin typeface="+mn-lt"/>
                <a:ea typeface="+mn-ea"/>
                <a:cs typeface="+mn-cs"/>
              </a:rPr>
              <a:t>hari</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ini</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dan</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esok</a:t>
            </a:r>
            <a:r>
              <a:rPr lang="en-GB" sz="1200" kern="1200" dirty="0" smtClean="0">
                <a:solidFill>
                  <a:schemeClr val="tx1"/>
                </a:solidFill>
                <a:latin typeface="+mn-lt"/>
                <a:ea typeface="+mn-ea"/>
                <a:cs typeface="+mn-cs"/>
              </a:rPr>
              <a:t> [Teaching Indonesian to speakers of other languages, today and tomorrow]. Conference paper, </a:t>
            </a:r>
            <a:r>
              <a:rPr lang="en-GB" sz="1200" kern="1200" dirty="0" err="1" smtClean="0">
                <a:solidFill>
                  <a:schemeClr val="tx1"/>
                </a:solidFill>
                <a:latin typeface="+mn-lt"/>
                <a:ea typeface="+mn-ea"/>
                <a:cs typeface="+mn-cs"/>
              </a:rPr>
              <a:t>Kongres</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Internasional</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Pengajaran</a:t>
            </a:r>
            <a:r>
              <a:rPr lang="en-GB" sz="1200" kern="1200" dirty="0" smtClean="0">
                <a:solidFill>
                  <a:schemeClr val="tx1"/>
                </a:solidFill>
                <a:latin typeface="+mn-lt"/>
                <a:ea typeface="+mn-ea"/>
                <a:cs typeface="+mn-cs"/>
              </a:rPr>
              <a:t> BIPA [International Congress on the Teaching of Indonesian as a Foreign Language], University of Indonesia, 28-30 August 1995.</a:t>
            </a:r>
            <a:endParaRPr lang="en-GB" baseline="0" dirty="0" smtClean="0"/>
          </a:p>
          <a:p>
            <a:pPr eaLnBrk="1" hangingPunct="1">
              <a:spcBef>
                <a:spcPct val="0"/>
              </a:spcBef>
            </a:pPr>
            <a:endParaRPr lang="en-GB" baseline="0" dirty="0" smtClean="0"/>
          </a:p>
          <a:p>
            <a:pPr eaLnBrk="1" hangingPunct="1">
              <a:spcBef>
                <a:spcPct val="0"/>
              </a:spcBef>
            </a:pPr>
            <a:r>
              <a:rPr lang="en-GB" baseline="0" dirty="0" smtClean="0"/>
              <a:t>In </a:t>
            </a:r>
            <a:r>
              <a:rPr lang="en-GB" baseline="0" dirty="0" smtClean="0"/>
              <a:t>general however, the number of courses provided by and students attending the older or more traditional providers, such as SOAS in the UK and Leiden in the Netherlands, and Australia have fallen off.</a:t>
            </a:r>
          </a:p>
          <a:p>
            <a:pPr eaLnBrk="1" hangingPunct="1">
              <a:spcBef>
                <a:spcPct val="0"/>
              </a:spcBef>
            </a:pPr>
            <a:endParaRPr lang="en-GB" baseline="0" dirty="0" smtClean="0"/>
          </a:p>
          <a:p>
            <a:pPr eaLnBrk="1" hangingPunct="1">
              <a:spcBef>
                <a:spcPct val="0"/>
              </a:spcBef>
            </a:pPr>
            <a:r>
              <a:rPr lang="en-GB" baseline="0" dirty="0" smtClean="0"/>
              <a:t>It is currently the case that only SOAS provides for UG and PG level study in Indonesian in the UK. Degree level study in Malay is possible though not as a named degree, but rather as part of Southeast Asian studies/Indonesian degree (e.g. the study of classical and modern Malay literature).</a:t>
            </a:r>
          </a:p>
          <a:p>
            <a:pPr eaLnBrk="1" hangingPunct="1">
              <a:spcBef>
                <a:spcPct val="0"/>
              </a:spcBef>
            </a:pPr>
            <a:endParaRPr lang="en-GB" baseline="0" dirty="0" smtClean="0"/>
          </a:p>
          <a:p>
            <a:pPr eaLnBrk="1" hangingPunct="1">
              <a:spcBef>
                <a:spcPct val="0"/>
              </a:spcBef>
            </a:pPr>
            <a:r>
              <a:rPr lang="en-GB" baseline="0" dirty="0" smtClean="0"/>
              <a:t>There are a number of institutions in Europe that teach Indonesian including a number of Germany universities including Hamburg, Cologne, Humboldt and the Goethe Frankfurt University , the University of Leiden in the Netherlands, INALCO and the University of La Rochelle in France, The University of Naples – </a:t>
            </a:r>
            <a:r>
              <a:rPr lang="en-GB" baseline="0" dirty="0" err="1" smtClean="0"/>
              <a:t>l’Orientale</a:t>
            </a:r>
            <a:r>
              <a:rPr lang="en-GB" baseline="0" dirty="0" smtClean="0"/>
              <a:t> in Italy and the University of Copenhagen in Denmark. It is also taught in China, Japan, Canada, New Zealand, Russia, Egypt, Saudi Arabia, South Korea… (see next slide)</a:t>
            </a:r>
          </a:p>
          <a:p>
            <a:pPr eaLnBrk="1" hangingPunct="1">
              <a:spcBef>
                <a:spcPct val="0"/>
              </a:spcBef>
            </a:pPr>
            <a:endParaRPr lang="en-GB" baseline="0" dirty="0" smtClean="0"/>
          </a:p>
          <a:p>
            <a:pPr eaLnBrk="1" hangingPunct="1">
              <a:spcBef>
                <a:spcPct val="0"/>
              </a:spcBef>
            </a:pPr>
            <a:r>
              <a:rPr lang="en-GB" baseline="0" dirty="0" smtClean="0"/>
              <a:t>Some interesting points raised by Dr David Hill in his recent report: Indonesian Language in Australian Universities: Strategies for a stronger future (Perth: Murdoch University 2012) include the apparent benefit of a diversity of provision, citing the example of Germany, in contrast to the Dutch government’s approach in the 1980s to close departments teaching Indonesian in other universities in order to concentrate studies at Leiden. The report notes the closure of courses and the fall in student numbers in Australia since 2004, but notes that although the number of universities in the USA teaching Indonesian/Malay are small, the courses are highly regarded and the students of a high calibre.</a:t>
            </a:r>
            <a:endParaRPr lang="en-GB"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2F7370-BC3C-47C9-B8FF-EE3953A77078}" type="slidenum">
              <a:rPr lang="en-GB" smtClean="0"/>
              <a:pPr/>
              <a:t>14</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But it is not all a story of</a:t>
            </a:r>
            <a:r>
              <a:rPr lang="en-GB" baseline="0" dirty="0" smtClean="0"/>
              <a:t> closures and falling numbers. There are a number of universities, particularly in former eastern Europe, that have started putting on courses in Indonesian and/or Malay, sometimes with the explicit help of the Indonesian Embassy. And the take up of Indonesian and Malay in countries such as Azerbaijan and Uzbekistan, where Islam is by far and away the dominant religion, may be particularly beneficial to the take up of the study of Islam in Southeast Asia – it may well be these countries that are newly taking up Indonesian and Malay that are able to forge new areas of research in Islamic Studies and Southeast Asia.</a:t>
            </a:r>
          </a:p>
          <a:p>
            <a:pPr eaLnBrk="1" hangingPunct="1">
              <a:spcBef>
                <a:spcPct val="0"/>
              </a:spcBef>
            </a:pPr>
            <a:endParaRPr lang="en-GB" baseline="0" dirty="0" smtClean="0"/>
          </a:p>
          <a:p>
            <a:pPr eaLnBrk="1" hangingPunct="1">
              <a:spcBef>
                <a:spcPct val="0"/>
              </a:spcBef>
            </a:pPr>
            <a:r>
              <a:rPr lang="en-GB" baseline="0" dirty="0" smtClean="0"/>
              <a:t>Professor </a:t>
            </a:r>
            <a:r>
              <a:rPr lang="en-GB" baseline="0" dirty="0" err="1" smtClean="0"/>
              <a:t>Arnd</a:t>
            </a:r>
            <a:r>
              <a:rPr lang="en-GB" baseline="0" dirty="0" smtClean="0"/>
              <a:t> Graf is quoted by David Hill here, testifying to the enthusiasm for the study of Malay/Indonesian in Azerbaijan and Poland as compared to the old ‘strongholds’ of Indonesian and Malay study such as the Netherlands, the UK, the USA and Australia.</a:t>
            </a:r>
            <a:endParaRPr lang="en-GB"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2F7370-BC3C-47C9-B8FF-EE3953A77078}" type="slidenum">
              <a:rPr lang="en-GB" smtClean="0"/>
              <a:pPr/>
              <a:t>15</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Provision</a:t>
            </a:r>
            <a:r>
              <a:rPr lang="en-GB" baseline="0" dirty="0" smtClean="0"/>
              <a:t> of courses at HEIs is only part of the story towards the successful study of Indonesian and Malay. There is also the question of good, appropriate teaching resources, and of course teachers, of which there is always a short supply. It is interesting to note that research by David Hill and J Read, here quoted from her PhD thesis, identify teaching resources as key not only to successful study, but also the take-up of languages, citing the example of Germany (where numbers are on the increase) and Cornell.</a:t>
            </a:r>
            <a:endParaRPr lang="en-GB"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2F7370-BC3C-47C9-B8FF-EE3953A77078}" type="slidenum">
              <a:rPr lang="en-GB" smtClean="0"/>
              <a:pPr/>
              <a:t>16</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And </a:t>
            </a:r>
            <a:r>
              <a:rPr lang="en-GB" dirty="0" smtClean="0"/>
              <a:t>in this slide I </a:t>
            </a:r>
            <a:r>
              <a:rPr lang="en-GB" dirty="0" smtClean="0"/>
              <a:t>quote from David Hill on the same topic.</a:t>
            </a:r>
          </a:p>
          <a:p>
            <a:pPr eaLnBrk="1" hangingPunct="1">
              <a:spcBef>
                <a:spcPct val="0"/>
              </a:spcBef>
            </a:pPr>
            <a:endParaRPr lang="en-GB" dirty="0" smtClean="0"/>
          </a:p>
          <a:p>
            <a:pPr eaLnBrk="1" hangingPunct="1">
              <a:spcBef>
                <a:spcPct val="0"/>
              </a:spcBef>
            </a:pPr>
            <a:r>
              <a:rPr lang="en-GB" dirty="0" smtClean="0"/>
              <a:t>It is certainly the case that here at SOAS we are in need</a:t>
            </a:r>
            <a:r>
              <a:rPr lang="en-GB" baseline="0" dirty="0" smtClean="0"/>
              <a:t> of funding to bring our current teaching resources up to date, particularly if we are to target and increase student take-up. It is not just a burgeoning interest in Islam in Southeast Asia, but also trade and investment that call for improved resources, increased provision and the promotion of the study of Indonesian and Malay (and other Southeast Asian languages and cultures. We have the UK government’s (as well as the USA’s ‘pivot shift’ to Asia-Pacific, Australia and Europe’s interest in increasing trade with Southeast Asia) recently announced commitment to Asia in general, including doubling bilateral trade with Indonesia, Malaysia and Vietnam in the next 5 years and the intensification of economic and political connections. Yet finding funding for languages is increasingly challenging.</a:t>
            </a:r>
            <a:endParaRPr lang="en-GB"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2F7370-BC3C-47C9-B8FF-EE3953A77078}" type="slidenum">
              <a:rPr lang="en-GB" smtClean="0"/>
              <a:pPr/>
              <a:t>17</a:t>
            </a:fld>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So in summary</a:t>
            </a:r>
            <a:r>
              <a:rPr lang="en-GB" baseline="0" dirty="0" smtClean="0"/>
              <a:t> </a:t>
            </a:r>
            <a:r>
              <a:rPr lang="en-GB" dirty="0" smtClean="0"/>
              <a:t>what</a:t>
            </a:r>
            <a:r>
              <a:rPr lang="en-GB" baseline="0" dirty="0" smtClean="0"/>
              <a:t> </a:t>
            </a:r>
            <a:r>
              <a:rPr lang="en-GB" dirty="0" smtClean="0"/>
              <a:t>are the challenges to having more</a:t>
            </a:r>
            <a:r>
              <a:rPr lang="en-GB" baseline="0" dirty="0" smtClean="0"/>
              <a:t> people taking up studies of Islamic Communities in Southeast Asia? These can be summed up as a) perceptions of Islam in Southeast Asia and b) access to the study of Indonesian and Malay, especially to advanced level</a:t>
            </a:r>
            <a:r>
              <a:rPr lang="en-GB" baseline="0" dirty="0" smtClean="0"/>
              <a:t>.</a:t>
            </a:r>
          </a:p>
          <a:p>
            <a:pPr eaLnBrk="1" hangingPunct="1">
              <a:spcBef>
                <a:spcPct val="0"/>
              </a:spcBef>
            </a:pPr>
            <a:endParaRPr lang="en-GB" baseline="0" dirty="0" smtClean="0"/>
          </a:p>
          <a:p>
            <a:pPr eaLnBrk="1" hangingPunct="1">
              <a:spcBef>
                <a:spcPct val="0"/>
              </a:spcBef>
            </a:pPr>
            <a:endParaRPr lang="en-GB"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2F7370-BC3C-47C9-B8FF-EE3953A77078}" type="slidenum">
              <a:rPr lang="en-GB" smtClean="0"/>
              <a:pPr/>
              <a:t>18</a:t>
            </a:fld>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And now for a few additional</a:t>
            </a:r>
            <a:r>
              <a:rPr lang="en-GB" baseline="0" dirty="0" smtClean="0"/>
              <a:t> slides with further </a:t>
            </a:r>
            <a:r>
              <a:rPr lang="en-GB" baseline="0" dirty="0" smtClean="0"/>
              <a:t>information – here some of the courses in Islamic Studies at SOAS which also allow students to take Indonesian language courses, as well as other courses pertaining to culture and society in Indonesia.</a:t>
            </a:r>
            <a:endParaRPr lang="en-GB"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2F7370-BC3C-47C9-B8FF-EE3953A77078}" type="slidenum">
              <a:rPr lang="en-GB" smtClean="0"/>
              <a:pPr/>
              <a:t>19</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First of all, a map</a:t>
            </a:r>
            <a:r>
              <a:rPr lang="en-GB" baseline="0" dirty="0" smtClean="0"/>
              <a:t> of Southeast Asia which stretches from Burma in the west round to Thailand, Laos, Vietnam and Cambodia, down to Malaysia and Singapore, to Indonesia which stretches all the way east to the western half of the island of New Guinea, taking in </a:t>
            </a:r>
            <a:r>
              <a:rPr lang="en-GB" baseline="0" dirty="0" smtClean="0"/>
              <a:t>Timor </a:t>
            </a:r>
            <a:r>
              <a:rPr lang="en-GB" baseline="0" dirty="0" err="1" smtClean="0"/>
              <a:t>Leste</a:t>
            </a:r>
            <a:r>
              <a:rPr lang="en-GB" baseline="0" dirty="0" smtClean="0"/>
              <a:t> to the south and </a:t>
            </a:r>
            <a:r>
              <a:rPr lang="en-GB" baseline="0" dirty="0" smtClean="0"/>
              <a:t>Brunei on the north coast of the Island of </a:t>
            </a:r>
            <a:r>
              <a:rPr lang="en-GB" baseline="0" dirty="0" smtClean="0"/>
              <a:t>Borneo, taking us </a:t>
            </a:r>
            <a:r>
              <a:rPr lang="en-GB" baseline="0" dirty="0" smtClean="0"/>
              <a:t>up to the Philippines. </a:t>
            </a:r>
          </a:p>
          <a:p>
            <a:pPr eaLnBrk="1" hangingPunct="1">
              <a:spcBef>
                <a:spcPct val="0"/>
              </a:spcBef>
            </a:pPr>
            <a:endParaRPr lang="en-GB" baseline="0" dirty="0" smtClean="0"/>
          </a:p>
          <a:p>
            <a:pPr eaLnBrk="1" hangingPunct="1">
              <a:spcBef>
                <a:spcPct val="0"/>
              </a:spcBef>
            </a:pPr>
            <a:endParaRPr lang="en-GB"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2F7370-BC3C-47C9-B8FF-EE3953A77078}" type="slidenum">
              <a:rPr lang="en-GB" smtClean="0"/>
              <a:pPr/>
              <a:t>2</a:t>
            </a:fld>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And last but by</a:t>
            </a:r>
            <a:r>
              <a:rPr lang="en-GB" baseline="0" dirty="0" smtClean="0"/>
              <a:t> no means least, an</a:t>
            </a:r>
            <a:r>
              <a:rPr lang="en-GB" dirty="0" smtClean="0"/>
              <a:t> </a:t>
            </a:r>
            <a:r>
              <a:rPr lang="en-GB" dirty="0" smtClean="0"/>
              <a:t>excellent resource for school and college students, and as a general introduction to</a:t>
            </a:r>
            <a:r>
              <a:rPr lang="en-GB" baseline="0" dirty="0" smtClean="0"/>
              <a:t> the study of Islam in  Southeast Asia</a:t>
            </a:r>
            <a:endParaRPr lang="en-GB"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2F7370-BC3C-47C9-B8FF-EE3953A77078}" type="slidenum">
              <a:rPr lang="en-GB" smtClean="0"/>
              <a:pPr/>
              <a:t>20</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baseline="0" dirty="0" smtClean="0"/>
              <a:t>Indonesian and Malay are Malayo-Polynesian languages (Western Branch) and Indonesian is a form of Malay. Although the Malay heartland is located in Sumatra and peninsular Malaysia, the language became the lingua franca or trade language of the region from the early 1300s, well placed on the trade routes between the Middle East and South Asia and China. As well as the language of trade, Malay was also the language of the spread of Islam in much of the region, maritime Southeast Asia in particular. Malay was an oral language, and Islam brought with it the Arabic script, which in turn served to spread the use of Malay as the lingua franca further and faster. Indeed there are many Arabic loan words in Malay and Indonesian, especially terms used in worship and jurisprudence</a:t>
            </a:r>
            <a:r>
              <a:rPr lang="en-GB" baseline="0" dirty="0" smtClean="0">
                <a:solidFill>
                  <a:srgbClr val="FF0000"/>
                </a:solidFill>
              </a:rPr>
              <a:t>. </a:t>
            </a:r>
          </a:p>
          <a:p>
            <a:pPr eaLnBrk="1" hangingPunct="1">
              <a:spcBef>
                <a:spcPct val="0"/>
              </a:spcBef>
            </a:pPr>
            <a:endParaRPr lang="en-GB" baseline="0" dirty="0" smtClean="0"/>
          </a:p>
          <a:p>
            <a:pPr eaLnBrk="1" hangingPunct="1">
              <a:spcBef>
                <a:spcPct val="0"/>
              </a:spcBef>
            </a:pPr>
            <a:r>
              <a:rPr lang="en-GB" baseline="0" dirty="0" smtClean="0"/>
              <a:t>It was Malay’s role as lingua franca which led the Dutch use it as the language of administration in the Dutch East Indies, and which in turn enabled its adoption as the national language of an independent Indonesia by young nationalists in 1928. Today Indonesian and Malay are the national languages of Indonesia, Malaysia and Brunei as well as one of four official languages of Singapore (the national anthem is in Malay). It is now almost exclusively written using the roman alphabet, though the internet has given the use of the Arabic or </a:t>
            </a:r>
            <a:r>
              <a:rPr lang="en-GB" baseline="0" dirty="0" err="1" smtClean="0"/>
              <a:t>jawi</a:t>
            </a:r>
            <a:r>
              <a:rPr lang="en-GB" baseline="0" dirty="0" smtClean="0"/>
              <a:t> script a new lease of life in Malaysia in particular (especially in the states of Kelantan, Terengganu and Johor), and you can see its use on some street signs too. </a:t>
            </a:r>
          </a:p>
          <a:p>
            <a:pPr eaLnBrk="1" hangingPunct="1">
              <a:spcBef>
                <a:spcPct val="0"/>
              </a:spcBef>
            </a:pPr>
            <a:endParaRPr lang="en-GB" baseline="0" dirty="0" smtClean="0"/>
          </a:p>
          <a:p>
            <a:pPr eaLnBrk="1" hangingPunct="1">
              <a:spcBef>
                <a:spcPct val="0"/>
              </a:spcBef>
            </a:pPr>
            <a:r>
              <a:rPr lang="en-GB" baseline="0" dirty="0" smtClean="0"/>
              <a:t>Although Indonesian is a form of Malay, there are by now many differences, lexically and syntactically, although the study of one facilitates the study of the other, and they also have a shared history and cultural legacy, particularly with reference to classical Malay literature. So we take the two languages together, there are an estimated 250 million speakers of Indonesian and Malay in the region – around 47% of the Southeast Asian population, which also makes it, according to some estimates, the sixth most widely spoken language globally. </a:t>
            </a:r>
            <a:endParaRPr lang="en-GB"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2F7370-BC3C-47C9-B8FF-EE3953A77078}" type="slidenum">
              <a:rPr lang="en-GB" smtClean="0"/>
              <a:pPr/>
              <a:t>3</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Turning to the religious and cultural context,</a:t>
            </a:r>
            <a:r>
              <a:rPr lang="en-GB" baseline="0" dirty="0" smtClean="0"/>
              <a:t> it is largely accepted that Vietnam and Cambodia have the oldest textual history of Islam in Southeast Asia, with </a:t>
            </a:r>
            <a:r>
              <a:rPr lang="en-GB" baseline="0" dirty="0" err="1" smtClean="0"/>
              <a:t>Kufic</a:t>
            </a:r>
            <a:r>
              <a:rPr lang="en-GB" baseline="0" dirty="0" smtClean="0"/>
              <a:t> inscriptions dating from around 1035 CE in Vietnam. </a:t>
            </a:r>
            <a:r>
              <a:rPr lang="en-GB" baseline="0" dirty="0" smtClean="0"/>
              <a:t>There is evidence of Muslim </a:t>
            </a:r>
            <a:r>
              <a:rPr lang="en-GB" baseline="0" dirty="0" smtClean="0"/>
              <a:t>traders </a:t>
            </a:r>
            <a:r>
              <a:rPr lang="en-GB" baseline="0" dirty="0" smtClean="0"/>
              <a:t>travelling to e.g. Sumatera as early as to 8th, </a:t>
            </a:r>
            <a:r>
              <a:rPr lang="en-GB" baseline="0" dirty="0" smtClean="0"/>
              <a:t>though the earliest conversion of a Malay ruler to Islam is estimated to have taken place in around 1280 </a:t>
            </a:r>
            <a:r>
              <a:rPr lang="en-GB" baseline="0" dirty="0" smtClean="0"/>
              <a:t>CE (Russell Jones: http://www.ottomansoutheastasia.org/ottoman-watermarks-in-malay-manuscripts.php accessed 27/4/12), </a:t>
            </a:r>
            <a:r>
              <a:rPr lang="en-GB" baseline="0" dirty="0" smtClean="0"/>
              <a:t>with the spread of Islam really gathering momentum in </a:t>
            </a:r>
            <a:r>
              <a:rPr lang="en-GB" baseline="0" dirty="0" smtClean="0"/>
              <a:t>the late 13</a:t>
            </a:r>
            <a:r>
              <a:rPr lang="en-GB" baseline="30000" dirty="0" smtClean="0"/>
              <a:t>th</a:t>
            </a:r>
            <a:r>
              <a:rPr lang="en-GB" baseline="0" dirty="0" smtClean="0"/>
              <a:t>/early </a:t>
            </a:r>
            <a:r>
              <a:rPr lang="en-GB" baseline="0" dirty="0" smtClean="0"/>
              <a:t>14</a:t>
            </a:r>
            <a:r>
              <a:rPr lang="en-GB" baseline="30000" dirty="0" smtClean="0"/>
              <a:t>th</a:t>
            </a:r>
            <a:r>
              <a:rPr lang="en-GB" baseline="0" dirty="0" smtClean="0"/>
              <a:t> </a:t>
            </a:r>
            <a:r>
              <a:rPr lang="en-GB" baseline="0" dirty="0" smtClean="0"/>
              <a:t>century and then spreading beyond the elite sphere in the early 17</a:t>
            </a:r>
            <a:r>
              <a:rPr lang="en-GB" baseline="30000" dirty="0" smtClean="0"/>
              <a:t>th</a:t>
            </a:r>
            <a:r>
              <a:rPr lang="en-GB" baseline="0" dirty="0" smtClean="0"/>
              <a:t> century.</a:t>
            </a:r>
            <a:endParaRPr lang="en-GB" baseline="0" dirty="0" smtClean="0"/>
          </a:p>
          <a:p>
            <a:pPr eaLnBrk="1" hangingPunct="1">
              <a:spcBef>
                <a:spcPct val="0"/>
              </a:spcBef>
            </a:pPr>
            <a:endParaRPr lang="en-GB" baseline="0" dirty="0" smtClean="0"/>
          </a:p>
          <a:p>
            <a:pPr eaLnBrk="1" hangingPunct="1">
              <a:spcBef>
                <a:spcPct val="0"/>
              </a:spcBef>
            </a:pPr>
            <a:r>
              <a:rPr lang="en-GB" baseline="0" dirty="0" smtClean="0"/>
              <a:t>Today around 215 million people or 40 percent of Southeast Asia’s population are Muslim and Indonesia has the world’s largest Muslim population at around 190 million people (80%). It is the official religion of Malaysia (for Malays) and of Brunei, and Islamic Law or </a:t>
            </a:r>
            <a:r>
              <a:rPr lang="en-GB" baseline="0" dirty="0" err="1" smtClean="0"/>
              <a:t>Shari’a</a:t>
            </a:r>
            <a:r>
              <a:rPr lang="en-GB" baseline="0" dirty="0" smtClean="0"/>
              <a:t> has been adopted in regions of Indonesia such as Aceh and Malaysia such as Kelantan.</a:t>
            </a:r>
            <a:endParaRPr lang="en-GB"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2F7370-BC3C-47C9-B8FF-EE3953A77078}" type="slidenum">
              <a:rPr lang="en-GB" smtClean="0"/>
              <a:pPr/>
              <a:t>4</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lgn="l" eaLnBrk="1" hangingPunct="1">
              <a:spcBef>
                <a:spcPct val="0"/>
              </a:spcBef>
            </a:pPr>
            <a:r>
              <a:rPr lang="en-GB" dirty="0" smtClean="0"/>
              <a:t>And if we take a</a:t>
            </a:r>
            <a:r>
              <a:rPr lang="en-GB" baseline="0" dirty="0" smtClean="0"/>
              <a:t> look at a linguistic map and a map of religions of Southeast Asia side by side, you can see there is a strong relationship between them. It should of course be noted that there are literally hundreds of languages spoken in Southeast Asia, with anything between 200-600 languages estimated to be spoken in Indonesia alone, depending on the definition of a language. Nevertheless it remains possible for us to assert Indonesian and Malay remain the dominant languages of the Islamic world in Southeast Asia.</a:t>
            </a:r>
            <a:endParaRPr lang="en-GB"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2F7370-BC3C-47C9-B8FF-EE3953A77078}" type="slidenum">
              <a:rPr lang="en-GB" smtClean="0"/>
              <a:pPr/>
              <a:t>5</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So how can</a:t>
            </a:r>
            <a:r>
              <a:rPr lang="en-GB" baseline="0" dirty="0" smtClean="0"/>
              <a:t> we characterise Islam in Southeast Asia – is it possible to do so? I quote here </a:t>
            </a:r>
            <a:r>
              <a:rPr lang="en-GB" baseline="0" dirty="0" smtClean="0"/>
              <a:t>from Greg </a:t>
            </a:r>
            <a:r>
              <a:rPr lang="en-GB" baseline="0" dirty="0" err="1" smtClean="0"/>
              <a:t>Fealy</a:t>
            </a:r>
            <a:r>
              <a:rPr lang="en-GB" baseline="0" dirty="0" smtClean="0"/>
              <a:t> and Victoria Hooker in the introduction to their sourcebook, </a:t>
            </a:r>
            <a:r>
              <a:rPr lang="en-GB" i="1" baseline="0" dirty="0" smtClean="0"/>
              <a:t>Voices of Islam in Southeast Asia, Islamic communities of Southeast Asia </a:t>
            </a:r>
            <a:r>
              <a:rPr lang="en-GB" baseline="0" dirty="0" smtClean="0"/>
              <a:t>because they encapsulate a number of key points that I would like to make.</a:t>
            </a:r>
          </a:p>
          <a:p>
            <a:pPr eaLnBrk="1" hangingPunct="1">
              <a:spcBef>
                <a:spcPct val="0"/>
              </a:spcBef>
            </a:pPr>
            <a:endParaRPr lang="en-GB" baseline="0" dirty="0" smtClean="0"/>
          </a:p>
          <a:p>
            <a:pPr eaLnBrk="1" hangingPunct="1">
              <a:spcBef>
                <a:spcPct val="0"/>
              </a:spcBef>
            </a:pPr>
            <a:r>
              <a:rPr lang="en-GB" baseline="0" dirty="0" smtClean="0"/>
              <a:t>First, that Islamic communities in Southeast Asia are diverse and complex; second, that they are increasingly influential in the broader Islamic world and thirdly, that the breadth of practices and norms are not widely understood outside the region.</a:t>
            </a:r>
          </a:p>
          <a:p>
            <a:pPr eaLnBrk="1" hangingPunct="1">
              <a:spcBef>
                <a:spcPct val="0"/>
              </a:spcBef>
            </a:pPr>
            <a:endParaRPr lang="en-GB" baseline="0" dirty="0" smtClean="0"/>
          </a:p>
          <a:p>
            <a:pPr eaLnBrk="1" hangingPunct="1">
              <a:spcBef>
                <a:spcPct val="0"/>
              </a:spcBef>
            </a:pPr>
            <a:r>
              <a:rPr lang="en-GB" baseline="0" dirty="0" smtClean="0"/>
              <a:t>I highlight the last sentence last because it emphasises the importance of locating and contextualising materials produce by Southeast Asian Muslims themselves – and thus the important role of language has to play in facilitating access not only to the materials produced by Southeast Asian Muslims, but Southeast Asian Islamic communities themselves.</a:t>
            </a:r>
            <a:endParaRPr lang="en-GB"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2F7370-BC3C-47C9-B8FF-EE3953A77078}" type="slidenum">
              <a:rPr lang="en-GB" smtClean="0"/>
              <a:pPr/>
              <a:t>6</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Indeed </a:t>
            </a:r>
            <a:r>
              <a:rPr lang="en-GB" dirty="0" err="1" smtClean="0"/>
              <a:t>Fealy</a:t>
            </a:r>
            <a:r>
              <a:rPr lang="en-GB" dirty="0" smtClean="0"/>
              <a:t> and Hooker go</a:t>
            </a:r>
            <a:r>
              <a:rPr lang="en-GB" baseline="0" dirty="0" smtClean="0"/>
              <a:t> on to emphasise the importance of the vernacular in the study of Southeast Asian Islam. To paraphrase </a:t>
            </a:r>
            <a:r>
              <a:rPr lang="en-GB" baseline="0" dirty="0" err="1" smtClean="0"/>
              <a:t>Fealy</a:t>
            </a:r>
            <a:r>
              <a:rPr lang="en-GB" baseline="0" dirty="0" smtClean="0"/>
              <a:t> and Hooker, most Southeast Asian Muslims learn about Islam through their own vernaculars, which act as bridges between original sources and the contemporary faithful (with Arabic terms having transferred from the Arabic script to the vernacular). The languages of Islam in Southeast Asia are thus numerous and diverse and thus, </a:t>
            </a:r>
            <a:r>
              <a:rPr lang="en-GB" baseline="0" dirty="0" err="1" smtClean="0"/>
              <a:t>Fealy</a:t>
            </a:r>
            <a:r>
              <a:rPr lang="en-GB" baseline="0" dirty="0" smtClean="0"/>
              <a:t> and Hooker conclude, the richness of Southeast Asian Islam is expressed in local languages. </a:t>
            </a:r>
          </a:p>
          <a:p>
            <a:pPr eaLnBrk="1" hangingPunct="1">
              <a:spcBef>
                <a:spcPct val="0"/>
              </a:spcBef>
            </a:pPr>
            <a:endParaRPr lang="en-GB" baseline="0" dirty="0" smtClean="0"/>
          </a:p>
          <a:p>
            <a:pPr eaLnBrk="1" hangingPunct="1">
              <a:spcBef>
                <a:spcPct val="0"/>
              </a:spcBef>
            </a:pPr>
            <a:r>
              <a:rPr lang="en-GB" baseline="0" dirty="0" smtClean="0"/>
              <a:t>So clearly local languages are important to the study of Islamic cultures in Southeast Asia. Although many if not most will have learnt to recite the Qur’an, few Southeast Asian Muslims speak Arabic or have had the opportunity to study Islam in some depth. Neither do the majority speak English. And although there are many hundreds of languages in Southeast Asia, Indonesian and Malay play an important role in the facilitation of the study of Islamic cultures in Southeast Asia by virtue of the fact that they are not only the national languages, the languages of communication and the languages of study of so many Muslims in Southeast Asia as well as being the main languages of the dissemination of Islam in the first place. </a:t>
            </a:r>
          </a:p>
          <a:p>
            <a:pPr eaLnBrk="1" hangingPunct="1">
              <a:spcBef>
                <a:spcPct val="0"/>
              </a:spcBef>
            </a:pPr>
            <a:endParaRPr lang="en-GB" baseline="0" dirty="0" smtClean="0"/>
          </a:p>
          <a:p>
            <a:pPr eaLnBrk="1" hangingPunct="1">
              <a:spcBef>
                <a:spcPct val="0"/>
              </a:spcBef>
            </a:pPr>
            <a:r>
              <a:rPr lang="en-GB" baseline="0" dirty="0" smtClean="0"/>
              <a:t>Another more pragmatic reason for my focus on Malay and Indonesian relates to accessibility to the study of Southeast Asian languages. Although Javanese is, for example, a major language of Indonesia, particularly in relation to Islamic communities, there are even fewer places where we can study Javanese in Higher Education than there are for Indonesian and Malay. Indeed there is currently no HE in the UK which provides for the study of Javanese language.</a:t>
            </a:r>
            <a:endParaRPr lang="en-GB"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2F7370-BC3C-47C9-B8FF-EE3953A77078}" type="slidenum">
              <a:rPr lang="en-GB" smtClean="0"/>
              <a:pPr/>
              <a:t>7</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As alluded to in my introduction, linguistic capacity isn’t the only challenge to promoting the study of Islamic</a:t>
            </a:r>
            <a:r>
              <a:rPr lang="en-GB" baseline="0" dirty="0" smtClean="0"/>
              <a:t> cultures in Southeast Asia. There is also a problem of perception, namely that Southeast Asian Islam is somehow ‘impure’ and ‘unauthentic’. </a:t>
            </a:r>
          </a:p>
          <a:p>
            <a:pPr eaLnBrk="1" hangingPunct="1">
              <a:spcBef>
                <a:spcPct val="0"/>
              </a:spcBef>
            </a:pPr>
            <a:endParaRPr lang="en-GB" baseline="0" dirty="0" smtClean="0"/>
          </a:p>
          <a:p>
            <a:pPr eaLnBrk="1" hangingPunct="1">
              <a:spcBef>
                <a:spcPct val="0"/>
              </a:spcBef>
            </a:pPr>
            <a:r>
              <a:rPr lang="en-GB" baseline="0" dirty="0" smtClean="0"/>
              <a:t>I quote here from Professor Anne </a:t>
            </a:r>
            <a:r>
              <a:rPr lang="en-GB" baseline="0" dirty="0" err="1" smtClean="0"/>
              <a:t>Rasmessen</a:t>
            </a:r>
            <a:r>
              <a:rPr lang="en-GB" baseline="0" dirty="0" smtClean="0"/>
              <a:t>, an ethnomusicologist, speaking with reference to pious music in Indonesia at the World Congress for Middle Eastern Studies in Barcelona in 2010. I quote </a:t>
            </a:r>
            <a:r>
              <a:rPr lang="en-GB" baseline="0" dirty="0" err="1" smtClean="0"/>
              <a:t>Rasmessen</a:t>
            </a:r>
            <a:r>
              <a:rPr lang="en-GB" baseline="0" dirty="0" smtClean="0"/>
              <a:t> partly because she identifies one of the reasons why there is not more research being carried out on Islam in Southeast Asia </a:t>
            </a:r>
            <a:r>
              <a:rPr lang="en-GB" b="0" i="0" baseline="0" dirty="0" smtClean="0"/>
              <a:t>by people with a background in Islamic Studies </a:t>
            </a:r>
            <a:r>
              <a:rPr lang="en-GB" baseline="0" dirty="0" smtClean="0"/>
              <a:t>(other than people from Southeast Asia itself of course), as opposed to e.g. ‘</a:t>
            </a:r>
            <a:r>
              <a:rPr lang="en-GB" baseline="0" dirty="0" err="1" smtClean="0"/>
              <a:t>Indonesianists</a:t>
            </a:r>
            <a:r>
              <a:rPr lang="en-GB" baseline="0" dirty="0" smtClean="0"/>
              <a:t>’ or ‘Southeast </a:t>
            </a:r>
            <a:r>
              <a:rPr lang="en-GB" baseline="0" dirty="0" err="1" smtClean="0"/>
              <a:t>Asianists</a:t>
            </a:r>
            <a:r>
              <a:rPr lang="en-GB" baseline="0" dirty="0" smtClean="0"/>
              <a:t>’ as is more often the case. I also quote her because she says this at a conference attended by a diversity of experts in Middle Eastern studies, which for me further reinforces the notion that there is an issue regarding the perception of Islam in Southeast Asia amongst researchers and academics working in the more usual locus of Islamic Studies.</a:t>
            </a:r>
          </a:p>
          <a:p>
            <a:pPr eaLnBrk="1" hangingPunct="1">
              <a:spcBef>
                <a:spcPct val="0"/>
              </a:spcBef>
            </a:pPr>
            <a:endParaRPr lang="en-GB" baseline="0" dirty="0" smtClean="0"/>
          </a:p>
          <a:p>
            <a:pPr eaLnBrk="1" hangingPunct="1">
              <a:spcBef>
                <a:spcPct val="0"/>
              </a:spcBef>
            </a:pPr>
            <a:r>
              <a:rPr lang="en-GB" baseline="0" dirty="0" smtClean="0"/>
              <a:t>Taking SOAS as an example, notwithstanding the fact that we have programmes here at both undergraduate and postgraduate level that enable the combination of Islamic Studies with, for example, the study of Indonesian and other Southeast Asia-related courses, the only people to have taken that option up thus far have been students from Southeast Asia, and with the exception of one student from Thailand, specifically from Malaysia or Indonesia.</a:t>
            </a:r>
          </a:p>
          <a:p>
            <a:pPr eaLnBrk="1" hangingPunct="1">
              <a:spcBef>
                <a:spcPct val="0"/>
              </a:spcBef>
            </a:pPr>
            <a:endParaRPr lang="en-GB" baseline="0" dirty="0" smtClean="0"/>
          </a:p>
          <a:p>
            <a:pPr eaLnBrk="1" hangingPunct="1">
              <a:spcBef>
                <a:spcPct val="0"/>
              </a:spcBef>
            </a:pPr>
            <a:r>
              <a:rPr lang="en-GB" baseline="0" dirty="0" smtClean="0"/>
              <a:t>I should emphasise that what Rasmussen identifies and which I am echoing is the perception or </a:t>
            </a:r>
            <a:r>
              <a:rPr lang="en-GB" baseline="0" dirty="0" err="1" smtClean="0"/>
              <a:t>charaterization</a:t>
            </a:r>
            <a:r>
              <a:rPr lang="en-GB" baseline="0" dirty="0" smtClean="0"/>
              <a:t> of (in this case) Indonesian Muslim practices as ‘impure syncretism’. It is certainly not a characterization or perception which I (or clearly </a:t>
            </a:r>
            <a:r>
              <a:rPr lang="en-GB" baseline="0" dirty="0" err="1" smtClean="0"/>
              <a:t>Rasumssen</a:t>
            </a:r>
            <a:r>
              <a:rPr lang="en-GB" baseline="0" dirty="0" smtClean="0"/>
              <a:t>) share.</a:t>
            </a:r>
          </a:p>
          <a:p>
            <a:pPr eaLnBrk="1" hangingPunct="1">
              <a:spcBef>
                <a:spcPct val="0"/>
              </a:spcBef>
            </a:pPr>
            <a:endParaRPr lang="en-GB" baseline="0" dirty="0" smtClean="0"/>
          </a:p>
          <a:p>
            <a:pPr eaLnBrk="1" hangingPunct="1">
              <a:spcBef>
                <a:spcPct val="0"/>
              </a:spcBef>
            </a:pPr>
            <a:r>
              <a:rPr lang="en-GB" baseline="0" dirty="0" smtClean="0"/>
              <a:t>When I gave my presentation at SOAS, an academic from Malaysia pointed out that some of his colleagues from the Middle East were ‘surprised’ at the religious observance they saw in Malaysia (including prayer rooms at the Formula 1 racing circuit), and that he felt some of his Middle Eastern colleagues seemed to treat Malaysian Muslims as ‘recent converts’. </a:t>
            </a:r>
            <a:endParaRPr lang="en-GB"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2F7370-BC3C-47C9-B8FF-EE3953A77078}" type="slidenum">
              <a:rPr lang="en-GB" smtClean="0"/>
              <a:pPr/>
              <a:t>8</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And here I continue</a:t>
            </a:r>
            <a:r>
              <a:rPr lang="en-GB" baseline="0" dirty="0" smtClean="0"/>
              <a:t> with </a:t>
            </a:r>
            <a:r>
              <a:rPr lang="en-GB" baseline="0" dirty="0" err="1" smtClean="0"/>
              <a:t>Rasumssen</a:t>
            </a:r>
            <a:r>
              <a:rPr lang="en-GB" baseline="0" dirty="0" smtClean="0"/>
              <a:t>, who goes on to emphasise Indonesian pious music as an aspect of global Islam and its relationship, both in terms of resisting and referencing the global aesthetic of Arabic language and music. In so doing she identifies just one of many potential areas for the study of Southeast Asian Islam in the wider global context that would benefit from the in-depth knowledge of scholars with a background in Islamic Studies, as well as the (here) Indonesian context, and thus broader Southeast Asian context.</a:t>
            </a:r>
            <a:endParaRPr lang="en-GB"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2F7370-BC3C-47C9-B8FF-EE3953A77078}" type="slidenum">
              <a:rPr lang="en-GB" smtClean="0"/>
              <a:pPr/>
              <a:t>9</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F8E52D-A359-4A3E-99E4-AC352AD9C43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7DC1BF-1F9D-4410-B71E-26C1F86358B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9BDC60-1A19-435E-AEE3-AEDB0244E9A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AE0528-4B07-43AB-A2DF-3FA81651121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CF9322-E201-416D-A4CF-4FFCDE9846C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EAB87D-E588-4D4D-A24E-7A82DBF278A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BB9563-7192-4E24-AFE2-D794CB5582D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FB94075-E069-4482-B82A-2ABDB22728F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65B4144-26B7-4C16-A6ED-B36EDA4C1C1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A7D5CE-1E60-428A-8E5E-96AF7919BFB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523CB4-3BE4-40E2-A176-1664467EEEF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6543B7-382E-4AAF-8D7F-5BA7F22863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6C80CF4-FE9C-4DEA-832F-A4A1E640C7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mj-cs"/>
        </a:defRPr>
      </a:lvl1pPr>
      <a:lvl2pPr algn="ctr" rtl="0" eaLnBrk="0" fontAlgn="base" hangingPunct="0">
        <a:spcBef>
          <a:spcPct val="0"/>
        </a:spcBef>
        <a:spcAft>
          <a:spcPct val="0"/>
        </a:spcAft>
        <a:defRPr sz="4400">
          <a:solidFill>
            <a:schemeClr val="tx2"/>
          </a:solidFill>
          <a:latin typeface="Times" pitchFamily="-105" charset="0"/>
          <a:ea typeface="ＭＳ Ｐゴシック" pitchFamily="-105" charset="-128"/>
        </a:defRPr>
      </a:lvl2pPr>
      <a:lvl3pPr algn="ctr" rtl="0" eaLnBrk="0" fontAlgn="base" hangingPunct="0">
        <a:spcBef>
          <a:spcPct val="0"/>
        </a:spcBef>
        <a:spcAft>
          <a:spcPct val="0"/>
        </a:spcAft>
        <a:defRPr sz="4400">
          <a:solidFill>
            <a:schemeClr val="tx2"/>
          </a:solidFill>
          <a:latin typeface="Times" pitchFamily="-105" charset="0"/>
          <a:ea typeface="ＭＳ Ｐゴシック" pitchFamily="-105" charset="-128"/>
        </a:defRPr>
      </a:lvl3pPr>
      <a:lvl4pPr algn="ctr" rtl="0" eaLnBrk="0" fontAlgn="base" hangingPunct="0">
        <a:spcBef>
          <a:spcPct val="0"/>
        </a:spcBef>
        <a:spcAft>
          <a:spcPct val="0"/>
        </a:spcAft>
        <a:defRPr sz="4400">
          <a:solidFill>
            <a:schemeClr val="tx2"/>
          </a:solidFill>
          <a:latin typeface="Times" pitchFamily="-105" charset="0"/>
          <a:ea typeface="ＭＳ Ｐゴシック" pitchFamily="-105" charset="-128"/>
        </a:defRPr>
      </a:lvl4pPr>
      <a:lvl5pPr algn="ctr" rtl="0" eaLnBrk="0" fontAlgn="base" hangingPunct="0">
        <a:spcBef>
          <a:spcPct val="0"/>
        </a:spcBef>
        <a:spcAft>
          <a:spcPct val="0"/>
        </a:spcAft>
        <a:defRPr sz="4400">
          <a:solidFill>
            <a:schemeClr val="tx2"/>
          </a:solidFill>
          <a:latin typeface="Times" pitchFamily="-105" charset="0"/>
          <a:ea typeface="ＭＳ Ｐゴシック" pitchFamily="-105" charset="-128"/>
        </a:defRPr>
      </a:lvl5pPr>
      <a:lvl6pPr marL="457200" algn="ctr" rtl="0" fontAlgn="base">
        <a:spcBef>
          <a:spcPct val="0"/>
        </a:spcBef>
        <a:spcAft>
          <a:spcPct val="0"/>
        </a:spcAft>
        <a:defRPr sz="4400">
          <a:solidFill>
            <a:schemeClr val="tx2"/>
          </a:solidFill>
          <a:latin typeface="Times" pitchFamily="-105" charset="0"/>
        </a:defRPr>
      </a:lvl6pPr>
      <a:lvl7pPr marL="914400" algn="ctr" rtl="0" fontAlgn="base">
        <a:spcBef>
          <a:spcPct val="0"/>
        </a:spcBef>
        <a:spcAft>
          <a:spcPct val="0"/>
        </a:spcAft>
        <a:defRPr sz="4400">
          <a:solidFill>
            <a:schemeClr val="tx2"/>
          </a:solidFill>
          <a:latin typeface="Times" pitchFamily="-105" charset="0"/>
        </a:defRPr>
      </a:lvl7pPr>
      <a:lvl8pPr marL="1371600" algn="ctr" rtl="0" fontAlgn="base">
        <a:spcBef>
          <a:spcPct val="0"/>
        </a:spcBef>
        <a:spcAft>
          <a:spcPct val="0"/>
        </a:spcAft>
        <a:defRPr sz="4400">
          <a:solidFill>
            <a:schemeClr val="tx2"/>
          </a:solidFill>
          <a:latin typeface="Times" pitchFamily="-105" charset="0"/>
        </a:defRPr>
      </a:lvl8pPr>
      <a:lvl9pPr marL="1828800" algn="ctr" rtl="0" fontAlgn="base">
        <a:spcBef>
          <a:spcPct val="0"/>
        </a:spcBef>
        <a:spcAft>
          <a:spcPct val="0"/>
        </a:spcAft>
        <a:defRPr sz="4400">
          <a:solidFill>
            <a:schemeClr val="tx2"/>
          </a:solidFill>
          <a:latin typeface="Times"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ari.nus.edu.sg/article_view.asp?id=275"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oas.ac.uk/staff/staff31704.ph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ottomansoutheastasia.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asiancentury.dpmc.gov.au/sites/default/files/public-submissions/Prof-David-Hill-Murdoch-Uni.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ro.uow.edu.au/theses/335/"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asiancentury.dpmc.gov.au/sites/default/files/public-submissions/Prof-David-Hill-Murdoch-Uni.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soas.ac.uk/courseunits/153400065.html" TargetMode="External"/><Relationship Id="rId3" Type="http://schemas.openxmlformats.org/officeDocument/2006/relationships/hyperlink" Target="http://www.soas.ac.uk/nme/programmes/baislamicstd/" TargetMode="External"/><Relationship Id="rId7" Type="http://schemas.openxmlformats.org/officeDocument/2006/relationships/hyperlink" Target="http://www.soas.ac.uk/courseunits/154800212.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soas.ac.uk/courseunits/151802068.html" TargetMode="External"/><Relationship Id="rId5" Type="http://schemas.openxmlformats.org/officeDocument/2006/relationships/hyperlink" Target="http://www.soas.ac.uk/nme/programmes/maislsoccult/" TargetMode="External"/><Relationship Id="rId4" Type="http://schemas.openxmlformats.org/officeDocument/2006/relationships/hyperlink" Target="http://www.soas.ac.uk/nme/programmes/maislstu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ites.asiasociety.org/education/islam_in_seasia/index.ht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tes.asiasociety.org/education/islam_in_seasia/images/maps/11SEAsiaReligions.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mlc.religionmusic.leeds.ac.uk/assets/Islam%20in%20Performance%20Poster.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mlc.religionmusic.leeds.ac.uk/assets/Islam%20in%20Performance%20Poster.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55576" y="692696"/>
            <a:ext cx="7772400" cy="1359024"/>
          </a:xfrm>
        </p:spPr>
        <p:txBody>
          <a:bodyPr/>
          <a:lstStyle/>
          <a:p>
            <a:pPr eaLnBrk="1" hangingPunct="1"/>
            <a:r>
              <a:rPr lang="en-US" sz="4000" b="1" dirty="0" smtClean="0">
                <a:latin typeface="Calibri" pitchFamily="34" charset="0"/>
              </a:rPr>
              <a:t>Sustaining a Global Society:</a:t>
            </a:r>
            <a:br>
              <a:rPr lang="en-US" sz="4000" b="1" dirty="0" smtClean="0">
                <a:latin typeface="Calibri" pitchFamily="34" charset="0"/>
              </a:rPr>
            </a:br>
            <a:r>
              <a:rPr lang="en-US" sz="4000" b="1" dirty="0" smtClean="0">
                <a:latin typeface="Calibri" pitchFamily="34" charset="0"/>
              </a:rPr>
              <a:t>Languages of the Wider World</a:t>
            </a:r>
          </a:p>
        </p:txBody>
      </p:sp>
      <p:sp>
        <p:nvSpPr>
          <p:cNvPr id="3075" name="Rectangle 3"/>
          <p:cNvSpPr>
            <a:spLocks noGrp="1" noChangeArrowheads="1"/>
          </p:cNvSpPr>
          <p:nvPr>
            <p:ph type="body" idx="1"/>
          </p:nvPr>
        </p:nvSpPr>
        <p:spPr>
          <a:xfrm>
            <a:off x="683568" y="1988840"/>
            <a:ext cx="7772400" cy="4114800"/>
          </a:xfrm>
        </p:spPr>
        <p:txBody>
          <a:bodyPr/>
          <a:lstStyle/>
          <a:p>
            <a:pPr eaLnBrk="1" hangingPunct="1">
              <a:lnSpc>
                <a:spcPct val="90000"/>
              </a:lnSpc>
              <a:buFontTx/>
              <a:buNone/>
            </a:pPr>
            <a:endParaRPr lang="en-US" sz="3600" dirty="0" smtClean="0"/>
          </a:p>
          <a:p>
            <a:pPr eaLnBrk="1" hangingPunct="1">
              <a:lnSpc>
                <a:spcPct val="90000"/>
              </a:lnSpc>
              <a:buNone/>
            </a:pPr>
            <a:endParaRPr lang="en-GB" sz="800" dirty="0" smtClean="0"/>
          </a:p>
          <a:p>
            <a:pPr algn="ctr" eaLnBrk="1" hangingPunct="1">
              <a:lnSpc>
                <a:spcPct val="90000"/>
              </a:lnSpc>
              <a:buFontTx/>
              <a:buNone/>
            </a:pPr>
            <a:r>
              <a:rPr lang="en-US" sz="2800" b="1" dirty="0" smtClean="0">
                <a:latin typeface="Calibri" pitchFamily="34" charset="0"/>
              </a:rPr>
              <a:t>Indonesian and Malay for accessing </a:t>
            </a:r>
          </a:p>
          <a:p>
            <a:pPr algn="ctr" eaLnBrk="1" hangingPunct="1">
              <a:lnSpc>
                <a:spcPct val="90000"/>
              </a:lnSpc>
              <a:buFontTx/>
              <a:buNone/>
            </a:pPr>
            <a:r>
              <a:rPr lang="en-US" sz="2800" b="1" dirty="0" smtClean="0">
                <a:latin typeface="Calibri" pitchFamily="34" charset="0"/>
              </a:rPr>
              <a:t>Islamic Cultures in </a:t>
            </a:r>
          </a:p>
          <a:p>
            <a:pPr algn="ctr" eaLnBrk="1" hangingPunct="1">
              <a:lnSpc>
                <a:spcPct val="90000"/>
              </a:lnSpc>
              <a:buFontTx/>
              <a:buNone/>
            </a:pPr>
            <a:r>
              <a:rPr lang="en-US" sz="2800" b="1" dirty="0" smtClean="0">
                <a:latin typeface="Calibri" pitchFamily="34" charset="0"/>
              </a:rPr>
              <a:t>Southeast Asia</a:t>
            </a:r>
          </a:p>
          <a:p>
            <a:pPr algn="ctr" eaLnBrk="1" hangingPunct="1">
              <a:lnSpc>
                <a:spcPct val="90000"/>
              </a:lnSpc>
              <a:buFontTx/>
              <a:buNone/>
            </a:pPr>
            <a:endParaRPr lang="en-US" sz="2800" b="1" dirty="0" smtClean="0">
              <a:latin typeface="Calibri" pitchFamily="34" charset="0"/>
            </a:endParaRPr>
          </a:p>
          <a:p>
            <a:pPr algn="ctr" eaLnBrk="1" hangingPunct="1">
              <a:lnSpc>
                <a:spcPct val="90000"/>
              </a:lnSpc>
              <a:buFontTx/>
              <a:buNone/>
            </a:pPr>
            <a:r>
              <a:rPr lang="en-US" sz="2800" b="1" dirty="0" smtClean="0">
                <a:latin typeface="Calibri" pitchFamily="34" charset="0"/>
              </a:rPr>
              <a:t>Teresa Birks, SOAS</a:t>
            </a:r>
          </a:p>
          <a:p>
            <a:pPr algn="ctr" eaLnBrk="1" hangingPunct="1">
              <a:lnSpc>
                <a:spcPct val="90000"/>
              </a:lnSpc>
              <a:buFontTx/>
              <a:buNone/>
            </a:pPr>
            <a:endParaRPr lang="en-US" sz="2800" b="1" dirty="0" smtClean="0">
              <a:latin typeface="Calibri" pitchFamily="34" charset="0"/>
            </a:endParaRPr>
          </a:p>
          <a:p>
            <a:pPr algn="ctr" eaLnBrk="1" hangingPunct="1">
              <a:lnSpc>
                <a:spcPct val="90000"/>
              </a:lnSpc>
              <a:buFontTx/>
              <a:buNone/>
            </a:pPr>
            <a:r>
              <a:rPr lang="en-US" sz="2800" b="1" dirty="0" smtClean="0">
                <a:latin typeface="Calibri" pitchFamily="34" charset="0"/>
              </a:rPr>
              <a:t>29</a:t>
            </a:r>
            <a:r>
              <a:rPr lang="en-US" sz="2800" b="1" baseline="30000" dirty="0" smtClean="0">
                <a:latin typeface="Calibri" pitchFamily="34" charset="0"/>
              </a:rPr>
              <a:t>th</a:t>
            </a:r>
            <a:r>
              <a:rPr lang="en-US" sz="2800" b="1" dirty="0" smtClean="0">
                <a:latin typeface="Calibri" pitchFamily="34" charset="0"/>
              </a:rPr>
              <a:t> March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9552" y="260648"/>
            <a:ext cx="7988424" cy="1152128"/>
          </a:xfrm>
        </p:spPr>
        <p:txBody>
          <a:bodyPr/>
          <a:lstStyle/>
          <a:p>
            <a:pPr eaLnBrk="1" hangingPunct="1"/>
            <a:r>
              <a:rPr lang="en-US" sz="4000" b="1" dirty="0" smtClean="0">
                <a:latin typeface="Calibri" pitchFamily="34" charset="0"/>
              </a:rPr>
              <a:t>Local </a:t>
            </a:r>
            <a:r>
              <a:rPr lang="en-US" sz="4000" b="1" dirty="0" err="1" smtClean="0">
                <a:latin typeface="Calibri" pitchFamily="34" charset="0"/>
              </a:rPr>
              <a:t>vs</a:t>
            </a:r>
            <a:r>
              <a:rPr lang="en-US" sz="4000" b="1" dirty="0" smtClean="0">
                <a:latin typeface="Calibri" pitchFamily="34" charset="0"/>
              </a:rPr>
              <a:t> Universal</a:t>
            </a:r>
          </a:p>
        </p:txBody>
      </p:sp>
      <p:sp>
        <p:nvSpPr>
          <p:cNvPr id="3075" name="Rectangle 3"/>
          <p:cNvSpPr>
            <a:spLocks noGrp="1" noChangeArrowheads="1"/>
          </p:cNvSpPr>
          <p:nvPr>
            <p:ph type="body" idx="1"/>
          </p:nvPr>
        </p:nvSpPr>
        <p:spPr>
          <a:xfrm>
            <a:off x="251520" y="1412776"/>
            <a:ext cx="8568952" cy="4042792"/>
          </a:xfrm>
        </p:spPr>
        <p:txBody>
          <a:bodyPr/>
          <a:lstStyle/>
          <a:p>
            <a:pPr>
              <a:buNone/>
            </a:pPr>
            <a:r>
              <a:rPr lang="en-GB" sz="2400" i="1" dirty="0" smtClean="0">
                <a:latin typeface="Calibri" pitchFamily="34" charset="0"/>
              </a:rPr>
              <a:t>“Since the 1980s there has been a consistent effort to move away from evaluating Islam in SE Asia according to norms found in the Arab world. This has been accompanied by parallel developments by Indonesian and Malaysian intellectuals that have attempted to draw a boundary between Islam and Arab culture in contestation of  increasing numbers of people in Indonesia, the Philippines and Malaysia subscribing to a Middle Eastern sense of Islamic orthodoxy and abandoning practices deemed too 'local’. This 'battle' for the definition of Islamic orthodoxy and the question of what is local and what is universal in Islam continues to this day”</a:t>
            </a:r>
          </a:p>
          <a:p>
            <a:pPr>
              <a:buNone/>
            </a:pPr>
            <a:endParaRPr lang="en-GB" sz="900" dirty="0" smtClean="0">
              <a:latin typeface="Calibri" pitchFamily="34" charset="0"/>
            </a:endParaRPr>
          </a:p>
          <a:p>
            <a:pPr>
              <a:buNone/>
            </a:pPr>
            <a:endParaRPr lang="en-GB" sz="800" dirty="0" smtClean="0">
              <a:latin typeface="Calibri" pitchFamily="34" charset="0"/>
            </a:endParaRPr>
          </a:p>
          <a:p>
            <a:pPr>
              <a:buNone/>
            </a:pPr>
            <a:r>
              <a:rPr lang="en-GB" sz="1800" dirty="0" smtClean="0">
                <a:latin typeface="Calibri" pitchFamily="34" charset="0"/>
              </a:rPr>
              <a:t>	Dr Kostas </a:t>
            </a:r>
            <a:r>
              <a:rPr lang="en-GB" sz="1800" dirty="0" err="1" smtClean="0">
                <a:latin typeface="Calibri" pitchFamily="34" charset="0"/>
              </a:rPr>
              <a:t>Retsikas</a:t>
            </a:r>
            <a:r>
              <a:rPr lang="en-GB" sz="1800" dirty="0" smtClean="0">
                <a:latin typeface="Calibri" pitchFamily="34" charset="0"/>
              </a:rPr>
              <a:t>, ESRC research project, </a:t>
            </a:r>
            <a:r>
              <a:rPr lang="en-GB" sz="1800" i="1" dirty="0" smtClean="0">
                <a:latin typeface="Calibri" pitchFamily="34" charset="0"/>
              </a:rPr>
              <a:t>Cultivating Generosity: Islam, the ‘Gift Market’ and the Middle-Class in Indonesia</a:t>
            </a:r>
            <a:r>
              <a:rPr lang="en-GB" sz="1800" dirty="0" smtClean="0">
                <a:latin typeface="Calibri" pitchFamily="34" charset="0"/>
              </a:rPr>
              <a:t>, SOAS, email communication 16.3.12</a:t>
            </a:r>
          </a:p>
          <a:p>
            <a:pPr>
              <a:buNone/>
            </a:pPr>
            <a:endParaRPr lang="en-GB" sz="2400" i="1" dirty="0" smtClean="0">
              <a:latin typeface="Calibri" pitchFamily="34" charset="0"/>
            </a:endParaRPr>
          </a:p>
          <a:p>
            <a:pPr>
              <a:buNone/>
            </a:pPr>
            <a:endParaRPr lang="en-GB" sz="2400" i="1" dirty="0" smtClean="0">
              <a:latin typeface="Calibri" pitchFamily="34" charset="0"/>
            </a:endParaRPr>
          </a:p>
          <a:p>
            <a:pPr>
              <a:buNone/>
            </a:pPr>
            <a:endParaRPr lang="en-GB" sz="2400" i="1" dirty="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9552" y="332656"/>
            <a:ext cx="7988424" cy="1152128"/>
          </a:xfrm>
        </p:spPr>
        <p:txBody>
          <a:bodyPr/>
          <a:lstStyle/>
          <a:p>
            <a:pPr eaLnBrk="1" hangingPunct="1"/>
            <a:r>
              <a:rPr lang="en-US" sz="4000" b="1" dirty="0" smtClean="0">
                <a:latin typeface="Calibri" pitchFamily="34" charset="0"/>
              </a:rPr>
              <a:t>Research examples</a:t>
            </a:r>
            <a:br>
              <a:rPr lang="en-US" sz="4000" b="1" dirty="0" smtClean="0">
                <a:latin typeface="Calibri" pitchFamily="34" charset="0"/>
              </a:rPr>
            </a:br>
            <a:r>
              <a:rPr lang="en-US" sz="4000" b="1" dirty="0" smtClean="0">
                <a:latin typeface="Calibri" pitchFamily="34" charset="0"/>
              </a:rPr>
              <a:t>Islam in contemporary SE Asia</a:t>
            </a:r>
          </a:p>
        </p:txBody>
      </p:sp>
      <p:sp>
        <p:nvSpPr>
          <p:cNvPr id="3075" name="Rectangle 3"/>
          <p:cNvSpPr>
            <a:spLocks noGrp="1" noChangeArrowheads="1"/>
          </p:cNvSpPr>
          <p:nvPr>
            <p:ph type="body" idx="1"/>
          </p:nvPr>
        </p:nvSpPr>
        <p:spPr>
          <a:xfrm>
            <a:off x="323528" y="1700808"/>
            <a:ext cx="8496944" cy="4258816"/>
          </a:xfrm>
        </p:spPr>
        <p:txBody>
          <a:bodyPr/>
          <a:lstStyle/>
          <a:p>
            <a:pPr>
              <a:buNone/>
            </a:pPr>
            <a:r>
              <a:rPr lang="en-GB" sz="2400" b="1" dirty="0" smtClean="0">
                <a:latin typeface="Calibri" pitchFamily="34" charset="0"/>
              </a:rPr>
              <a:t>National University of Singapore – International Centre for Aceh and Indian Ocean Studies (ICAIOS</a:t>
            </a:r>
            <a:r>
              <a:rPr lang="en-GB" sz="2400" dirty="0" smtClean="0">
                <a:latin typeface="Calibri" pitchFamily="34" charset="0"/>
              </a:rPr>
              <a:t>) </a:t>
            </a:r>
          </a:p>
          <a:p>
            <a:pPr>
              <a:buNone/>
            </a:pPr>
            <a:endParaRPr lang="en-GB" sz="800" b="1" dirty="0" smtClean="0">
              <a:latin typeface="Calibri" pitchFamily="34" charset="0"/>
            </a:endParaRPr>
          </a:p>
          <a:p>
            <a:pPr>
              <a:buNone/>
            </a:pPr>
            <a:r>
              <a:rPr lang="en-GB" sz="2400" b="1" dirty="0" smtClean="0">
                <a:latin typeface="Calibri" pitchFamily="34" charset="0"/>
              </a:rPr>
              <a:t>Islamic Law and Society project</a:t>
            </a:r>
          </a:p>
          <a:p>
            <a:r>
              <a:rPr lang="en-GB" sz="2400" dirty="0" smtClean="0">
                <a:latin typeface="Calibri" pitchFamily="34" charset="0"/>
              </a:rPr>
              <a:t>Political changes in Aceh have created new dynamics in evolving local understandings of the interaction between Islamic religious norms, local cultural practices, and formal legal structures in the province.  </a:t>
            </a:r>
          </a:p>
          <a:p>
            <a:r>
              <a:rPr lang="en-GB" sz="2400" dirty="0" smtClean="0">
                <a:latin typeface="Calibri" pitchFamily="34" charset="0"/>
              </a:rPr>
              <a:t>Developing nuanced and comparative understandings of contemporary issues of </a:t>
            </a:r>
            <a:r>
              <a:rPr lang="en-GB" sz="2400" dirty="0" err="1" smtClean="0">
                <a:latin typeface="Calibri" pitchFamily="34" charset="0"/>
              </a:rPr>
              <a:t>Shari’a</a:t>
            </a:r>
            <a:r>
              <a:rPr lang="en-GB" sz="2400" dirty="0" smtClean="0">
                <a:latin typeface="Calibri" pitchFamily="34" charset="0"/>
              </a:rPr>
              <a:t> implementation in other Muslim societies.</a:t>
            </a:r>
          </a:p>
          <a:p>
            <a:pPr>
              <a:buNone/>
            </a:pPr>
            <a:r>
              <a:rPr lang="en-GB" sz="1800" dirty="0" smtClean="0">
                <a:latin typeface="Calibri" pitchFamily="34" charset="0"/>
                <a:hlinkClick r:id="rId3"/>
              </a:rPr>
              <a:t>	http://www.ari.nus.edu.sg/article_view.asp?id=275</a:t>
            </a:r>
            <a:r>
              <a:rPr lang="en-GB" sz="2400" dirty="0" smtClean="0">
                <a:latin typeface="Calibri" pitchFamily="34" charset="0"/>
              </a:rPr>
              <a:t> </a:t>
            </a:r>
          </a:p>
          <a:p>
            <a:endParaRPr lang="en-GB" sz="2400" dirty="0" smtClean="0">
              <a:latin typeface="Calibri" pitchFamily="34" charset="0"/>
            </a:endParaRPr>
          </a:p>
          <a:p>
            <a:pPr>
              <a:buNone/>
            </a:pPr>
            <a:endParaRPr lang="en-GB" sz="2400" dirty="0" smtClean="0">
              <a:latin typeface="Calibri" pitchFamily="34" charset="0"/>
            </a:endParaRPr>
          </a:p>
          <a:p>
            <a:pPr>
              <a:buNone/>
            </a:pPr>
            <a:endParaRPr lang="en-GB" sz="2400" i="1" dirty="0" smtClean="0">
              <a:latin typeface="Calibri" pitchFamily="34" charset="0"/>
            </a:endParaRPr>
          </a:p>
          <a:p>
            <a:pPr>
              <a:buNone/>
            </a:pPr>
            <a:endParaRPr lang="en-GB" sz="2400" i="1" dirty="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9552" y="260648"/>
            <a:ext cx="7988424" cy="1152128"/>
          </a:xfrm>
        </p:spPr>
        <p:txBody>
          <a:bodyPr/>
          <a:lstStyle/>
          <a:p>
            <a:pPr eaLnBrk="1" hangingPunct="1"/>
            <a:r>
              <a:rPr lang="en-US" sz="4000" b="1" dirty="0" smtClean="0">
                <a:latin typeface="Calibri" pitchFamily="34" charset="0"/>
              </a:rPr>
              <a:t>Research examples</a:t>
            </a:r>
            <a:br>
              <a:rPr lang="en-US" sz="4000" b="1" dirty="0" smtClean="0">
                <a:latin typeface="Calibri" pitchFamily="34" charset="0"/>
              </a:rPr>
            </a:br>
            <a:r>
              <a:rPr lang="en-US" sz="4000" b="1" dirty="0" smtClean="0">
                <a:latin typeface="Calibri" pitchFamily="34" charset="0"/>
              </a:rPr>
              <a:t>Islam in contemporary SE Asia</a:t>
            </a:r>
          </a:p>
        </p:txBody>
      </p:sp>
      <p:sp>
        <p:nvSpPr>
          <p:cNvPr id="3075" name="Rectangle 3"/>
          <p:cNvSpPr>
            <a:spLocks noGrp="1" noChangeArrowheads="1"/>
          </p:cNvSpPr>
          <p:nvPr>
            <p:ph type="body" idx="1"/>
          </p:nvPr>
        </p:nvSpPr>
        <p:spPr>
          <a:xfrm>
            <a:off x="323528" y="1628800"/>
            <a:ext cx="8496944" cy="4258816"/>
          </a:xfrm>
        </p:spPr>
        <p:txBody>
          <a:bodyPr/>
          <a:lstStyle/>
          <a:p>
            <a:pPr>
              <a:buNone/>
            </a:pPr>
            <a:r>
              <a:rPr lang="en-GB" sz="2400" b="1" dirty="0" smtClean="0">
                <a:latin typeface="Calibri" pitchFamily="34" charset="0"/>
              </a:rPr>
              <a:t>SOAS, Department of Anthropology, Dr Kostas </a:t>
            </a:r>
            <a:r>
              <a:rPr lang="en-GB" sz="2400" b="1" dirty="0" err="1" smtClean="0">
                <a:latin typeface="Calibri" pitchFamily="34" charset="0"/>
              </a:rPr>
              <a:t>Retsikas</a:t>
            </a:r>
            <a:endParaRPr lang="en-GB" sz="2400" dirty="0" smtClean="0">
              <a:latin typeface="Calibri" pitchFamily="34" charset="0"/>
            </a:endParaRPr>
          </a:p>
          <a:p>
            <a:pPr>
              <a:buNone/>
            </a:pPr>
            <a:endParaRPr lang="en-GB" sz="800" b="1" dirty="0" smtClean="0">
              <a:latin typeface="Calibri" pitchFamily="34" charset="0"/>
            </a:endParaRPr>
          </a:p>
          <a:p>
            <a:pPr>
              <a:buNone/>
            </a:pPr>
            <a:r>
              <a:rPr lang="en-GB" sz="2400" b="1" dirty="0" smtClean="0">
                <a:latin typeface="Calibri" pitchFamily="34" charset="0"/>
              </a:rPr>
              <a:t>Cultivating Generosity: Islam, the ‘Gift Market’ and the Middle-Class in Indonesia</a:t>
            </a:r>
          </a:p>
          <a:p>
            <a:r>
              <a:rPr lang="en-GB" sz="2400" dirty="0" smtClean="0">
                <a:latin typeface="Calibri" pitchFamily="34" charset="0"/>
              </a:rPr>
              <a:t>Focuses on the renewed emphasis that </a:t>
            </a:r>
            <a:r>
              <a:rPr lang="en-GB" sz="2400" dirty="0" err="1" smtClean="0">
                <a:latin typeface="Calibri" pitchFamily="34" charset="0"/>
              </a:rPr>
              <a:t>zakat</a:t>
            </a:r>
            <a:r>
              <a:rPr lang="en-GB" sz="2400" dirty="0" smtClean="0">
                <a:latin typeface="Calibri" pitchFamily="34" charset="0"/>
              </a:rPr>
              <a:t> and other voluntary donations have assumed among middle class Muslims in Java,</a:t>
            </a:r>
          </a:p>
          <a:p>
            <a:r>
              <a:rPr lang="en-GB" sz="2400" dirty="0" smtClean="0">
                <a:latin typeface="Calibri" pitchFamily="34" charset="0"/>
              </a:rPr>
              <a:t>The novel institutional forms that have arisen for their collection, management, and distribution in lieu with a series of neo-liberal economic reforms. </a:t>
            </a:r>
          </a:p>
          <a:p>
            <a:r>
              <a:rPr lang="en-GB" sz="2400" dirty="0" smtClean="0">
                <a:latin typeface="Calibri" pitchFamily="34" charset="0"/>
              </a:rPr>
              <a:t>Plurality of the ways  Islamic forms of charity are conceptualised and enacted</a:t>
            </a:r>
            <a:endParaRPr lang="en-GB" sz="800" dirty="0" smtClean="0">
              <a:latin typeface="Calibri" pitchFamily="34" charset="0"/>
            </a:endParaRPr>
          </a:p>
          <a:p>
            <a:pPr>
              <a:buNone/>
            </a:pPr>
            <a:r>
              <a:rPr lang="en-GB" sz="1800" dirty="0" smtClean="0">
                <a:latin typeface="Calibri" pitchFamily="34" charset="0"/>
                <a:hlinkClick r:id="rId3"/>
              </a:rPr>
              <a:t>	http://www.soas.ac.uk/staff/staff31704.php</a:t>
            </a:r>
            <a:r>
              <a:rPr lang="en-GB" sz="2400" dirty="0" smtClean="0">
                <a:latin typeface="Calibri" pitchFamily="34" charset="0"/>
              </a:rPr>
              <a:t> </a:t>
            </a:r>
          </a:p>
          <a:p>
            <a:pPr>
              <a:buNone/>
            </a:pPr>
            <a:endParaRPr lang="en-GB" sz="2400" dirty="0" smtClean="0">
              <a:latin typeface="Calibri" pitchFamily="34" charset="0"/>
            </a:endParaRPr>
          </a:p>
          <a:p>
            <a:pPr>
              <a:buNone/>
            </a:pPr>
            <a:endParaRPr lang="en-GB" sz="2400" i="1" dirty="0" smtClean="0">
              <a:latin typeface="Calibri" pitchFamily="34" charset="0"/>
            </a:endParaRPr>
          </a:p>
          <a:p>
            <a:pPr>
              <a:buNone/>
            </a:pPr>
            <a:endParaRPr lang="en-GB" sz="2400" i="1" dirty="0">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9552" y="260648"/>
            <a:ext cx="7988424" cy="1152128"/>
          </a:xfrm>
        </p:spPr>
        <p:txBody>
          <a:bodyPr/>
          <a:lstStyle/>
          <a:p>
            <a:pPr eaLnBrk="1" hangingPunct="1"/>
            <a:r>
              <a:rPr lang="en-US" sz="4000" b="1" dirty="0" smtClean="0">
                <a:latin typeface="Calibri" pitchFamily="34" charset="0"/>
              </a:rPr>
              <a:t>Research examples: Historical</a:t>
            </a:r>
          </a:p>
        </p:txBody>
      </p:sp>
      <p:sp>
        <p:nvSpPr>
          <p:cNvPr id="3075" name="Rectangle 3"/>
          <p:cNvSpPr>
            <a:spLocks noGrp="1" noChangeArrowheads="1"/>
          </p:cNvSpPr>
          <p:nvPr>
            <p:ph type="body" idx="1"/>
          </p:nvPr>
        </p:nvSpPr>
        <p:spPr>
          <a:xfrm>
            <a:off x="323528" y="1484784"/>
            <a:ext cx="8496944" cy="4258816"/>
          </a:xfrm>
        </p:spPr>
        <p:txBody>
          <a:bodyPr/>
          <a:lstStyle/>
          <a:p>
            <a:pPr>
              <a:buNone/>
            </a:pPr>
            <a:r>
              <a:rPr lang="en-GB" sz="2400" b="1" dirty="0" smtClean="0">
                <a:latin typeface="Calibri" pitchFamily="34" charset="0"/>
              </a:rPr>
              <a:t>Association of Southeast Asian Scholars UK and British Institute at Ankara</a:t>
            </a:r>
          </a:p>
          <a:p>
            <a:pPr>
              <a:buNone/>
            </a:pPr>
            <a:endParaRPr lang="en-GB" sz="800" b="1" dirty="0" smtClean="0">
              <a:latin typeface="Calibri" pitchFamily="34" charset="0"/>
            </a:endParaRPr>
          </a:p>
          <a:p>
            <a:pPr>
              <a:buNone/>
            </a:pPr>
            <a:r>
              <a:rPr lang="en-GB" sz="2400" b="1" dirty="0" smtClean="0">
                <a:latin typeface="Calibri" pitchFamily="34" charset="0"/>
              </a:rPr>
              <a:t>Islam, Trade and Politics across the Indian Ocean</a:t>
            </a:r>
            <a:endParaRPr lang="en-GB" sz="800" b="1" dirty="0" smtClean="0">
              <a:latin typeface="Calibri" pitchFamily="34" charset="0"/>
            </a:endParaRPr>
          </a:p>
          <a:p>
            <a:r>
              <a:rPr lang="en-GB" sz="2400" dirty="0" smtClean="0">
                <a:latin typeface="Calibri" pitchFamily="34" charset="0"/>
              </a:rPr>
              <a:t>Investigate </a:t>
            </a:r>
            <a:r>
              <a:rPr lang="tr-TR" sz="2400" dirty="0" smtClean="0">
                <a:latin typeface="Calibri" pitchFamily="34" charset="0"/>
              </a:rPr>
              <a:t>links between the lands of the Ottoman Empire and early Republican Turkey and the Muslim peoples of South East Asia on the other over the </a:t>
            </a:r>
            <a:r>
              <a:rPr lang="en-GB" sz="2400" dirty="0" smtClean="0">
                <a:latin typeface="Calibri" pitchFamily="34" charset="0"/>
              </a:rPr>
              <a:t>16</a:t>
            </a:r>
            <a:r>
              <a:rPr lang="en-GB" sz="2400" baseline="30000" dirty="0" smtClean="0">
                <a:latin typeface="Calibri" pitchFamily="34" charset="0"/>
              </a:rPr>
              <a:t>th</a:t>
            </a:r>
            <a:r>
              <a:rPr lang="en-GB" sz="2400" dirty="0" smtClean="0">
                <a:latin typeface="Calibri" pitchFamily="34" charset="0"/>
              </a:rPr>
              <a:t> </a:t>
            </a:r>
            <a:r>
              <a:rPr lang="tr-TR" sz="2400" dirty="0" smtClean="0">
                <a:latin typeface="Calibri" pitchFamily="34" charset="0"/>
              </a:rPr>
              <a:t>to </a:t>
            </a:r>
            <a:r>
              <a:rPr lang="en-GB" sz="2400" dirty="0" smtClean="0">
                <a:latin typeface="Calibri" pitchFamily="34" charset="0"/>
              </a:rPr>
              <a:t>20</a:t>
            </a:r>
            <a:r>
              <a:rPr lang="en-GB" sz="2400" baseline="30000" dirty="0" smtClean="0">
                <a:latin typeface="Calibri" pitchFamily="34" charset="0"/>
              </a:rPr>
              <a:t>th</a:t>
            </a:r>
            <a:r>
              <a:rPr lang="en-GB" sz="2400" dirty="0" smtClean="0">
                <a:latin typeface="Calibri" pitchFamily="34" charset="0"/>
              </a:rPr>
              <a:t> </a:t>
            </a:r>
            <a:r>
              <a:rPr lang="tr-TR" sz="2400" dirty="0" smtClean="0">
                <a:latin typeface="Calibri" pitchFamily="34" charset="0"/>
              </a:rPr>
              <a:t>centuries. </a:t>
            </a:r>
            <a:endParaRPr lang="en-GB" sz="2400" dirty="0" smtClean="0">
              <a:latin typeface="Calibri" pitchFamily="34" charset="0"/>
            </a:endParaRPr>
          </a:p>
          <a:p>
            <a:r>
              <a:rPr lang="tr-TR" sz="2400" dirty="0" smtClean="0">
                <a:latin typeface="Calibri" pitchFamily="34" charset="0"/>
              </a:rPr>
              <a:t>The project is interested in all forms of interaction between these two regions, including exchanges and mutual influences in material culture. </a:t>
            </a:r>
            <a:endParaRPr lang="en-GB" sz="2400" dirty="0" smtClean="0">
              <a:latin typeface="Calibri" pitchFamily="34" charset="0"/>
            </a:endParaRPr>
          </a:p>
          <a:p>
            <a:r>
              <a:rPr lang="tr-TR" sz="2400" dirty="0" smtClean="0">
                <a:latin typeface="Calibri" pitchFamily="34" charset="0"/>
              </a:rPr>
              <a:t>The memory of contacts with the Ottomans is preserved in Malay literature.</a:t>
            </a:r>
            <a:endParaRPr lang="en-GB" sz="2400" dirty="0" smtClean="0">
              <a:latin typeface="Calibri" pitchFamily="34" charset="0"/>
            </a:endParaRPr>
          </a:p>
          <a:p>
            <a:pPr>
              <a:buNone/>
            </a:pPr>
            <a:endParaRPr lang="en-GB" sz="800" dirty="0" smtClean="0">
              <a:latin typeface="Calibri" pitchFamily="34" charset="0"/>
            </a:endParaRPr>
          </a:p>
          <a:p>
            <a:pPr>
              <a:buNone/>
            </a:pPr>
            <a:r>
              <a:rPr lang="en-GB" sz="1800" dirty="0" smtClean="0">
                <a:latin typeface="Calibri" pitchFamily="34" charset="0"/>
                <a:hlinkClick r:id="rId3"/>
              </a:rPr>
              <a:t>	http://www.ottomansoutheastasia.org/</a:t>
            </a:r>
            <a:r>
              <a:rPr lang="en-GB" sz="1800" dirty="0" smtClean="0">
                <a:latin typeface="Calibri" pitchFamily="34" charset="0"/>
              </a:rPr>
              <a:t> </a:t>
            </a:r>
          </a:p>
          <a:p>
            <a:pPr>
              <a:buNone/>
            </a:pPr>
            <a:endParaRPr lang="en-GB" sz="2400" dirty="0" smtClean="0">
              <a:latin typeface="Calibri" pitchFamily="34" charset="0"/>
            </a:endParaRPr>
          </a:p>
          <a:p>
            <a:pPr>
              <a:buNone/>
            </a:pPr>
            <a:endParaRPr lang="en-GB" sz="2400" i="1" dirty="0" smtClean="0">
              <a:latin typeface="Calibri" pitchFamily="34" charset="0"/>
            </a:endParaRPr>
          </a:p>
          <a:p>
            <a:pPr>
              <a:buNone/>
            </a:pPr>
            <a:endParaRPr lang="en-GB" sz="2400" i="1" dirty="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9512" y="332656"/>
            <a:ext cx="8784976" cy="1080120"/>
          </a:xfrm>
        </p:spPr>
        <p:txBody>
          <a:bodyPr/>
          <a:lstStyle/>
          <a:p>
            <a:pPr eaLnBrk="1" hangingPunct="1"/>
            <a:r>
              <a:rPr lang="en-US" sz="4000" b="1" dirty="0" smtClean="0">
                <a:latin typeface="Calibri" pitchFamily="34" charset="0"/>
              </a:rPr>
              <a:t>Where are Indonesian &amp; Malay taught?</a:t>
            </a:r>
          </a:p>
        </p:txBody>
      </p:sp>
      <p:sp>
        <p:nvSpPr>
          <p:cNvPr id="3075" name="Rectangle 3"/>
          <p:cNvSpPr>
            <a:spLocks noGrp="1" noChangeArrowheads="1"/>
          </p:cNvSpPr>
          <p:nvPr>
            <p:ph type="body" idx="1"/>
          </p:nvPr>
        </p:nvSpPr>
        <p:spPr>
          <a:xfrm>
            <a:off x="395536" y="1340768"/>
            <a:ext cx="8352928" cy="3672408"/>
          </a:xfrm>
        </p:spPr>
        <p:txBody>
          <a:bodyPr/>
          <a:lstStyle/>
          <a:p>
            <a:pPr eaLnBrk="1" hangingPunct="1">
              <a:lnSpc>
                <a:spcPct val="90000"/>
              </a:lnSpc>
            </a:pPr>
            <a:r>
              <a:rPr lang="en-GB" sz="2800" dirty="0" smtClean="0">
                <a:latin typeface="Calibri" pitchFamily="34" charset="0"/>
              </a:rPr>
              <a:t>Taught in circa 29 countries? (1995 figures) but…</a:t>
            </a:r>
          </a:p>
          <a:p>
            <a:pPr eaLnBrk="1" hangingPunct="1">
              <a:lnSpc>
                <a:spcPct val="90000"/>
              </a:lnSpc>
            </a:pPr>
            <a:r>
              <a:rPr lang="en-GB" sz="2800" dirty="0" smtClean="0">
                <a:latin typeface="Calibri" pitchFamily="34" charset="0"/>
              </a:rPr>
              <a:t>Only SOAS in the UK – used to be provision at Hull</a:t>
            </a:r>
          </a:p>
          <a:p>
            <a:pPr eaLnBrk="1" hangingPunct="1">
              <a:lnSpc>
                <a:spcPct val="90000"/>
              </a:lnSpc>
            </a:pPr>
            <a:r>
              <a:rPr lang="en-GB" sz="2800" dirty="0" smtClean="0">
                <a:latin typeface="Calibri" pitchFamily="34" charset="0"/>
              </a:rPr>
              <a:t>Only Leiden in the Netherlands – centralisation of provision in Leiden considered a failure, though LSP (business) in Amsterdam</a:t>
            </a:r>
          </a:p>
          <a:p>
            <a:pPr eaLnBrk="1" hangingPunct="1">
              <a:lnSpc>
                <a:spcPct val="90000"/>
              </a:lnSpc>
            </a:pPr>
            <a:r>
              <a:rPr lang="en-GB" sz="2800" dirty="0" smtClean="0">
                <a:latin typeface="Calibri" pitchFamily="34" charset="0"/>
              </a:rPr>
              <a:t>More than 10 state funded universities in Germany offer Indonesian – diversity of provision a strength</a:t>
            </a:r>
          </a:p>
          <a:p>
            <a:pPr eaLnBrk="1" hangingPunct="1">
              <a:lnSpc>
                <a:spcPct val="90000"/>
              </a:lnSpc>
            </a:pPr>
            <a:r>
              <a:rPr lang="en-GB" sz="2800" dirty="0" smtClean="0">
                <a:latin typeface="Calibri" pitchFamily="34" charset="0"/>
              </a:rPr>
              <a:t>15 universities in Australia offer autonomous Indonesian courses but with a marked reduction in numbers and department closures (6 since 2004)</a:t>
            </a:r>
          </a:p>
          <a:p>
            <a:pPr eaLnBrk="1" hangingPunct="1">
              <a:lnSpc>
                <a:spcPct val="90000"/>
              </a:lnSpc>
            </a:pPr>
            <a:r>
              <a:rPr lang="en-GB" sz="2800" dirty="0" smtClean="0">
                <a:latin typeface="Calibri" pitchFamily="34" charset="0"/>
              </a:rPr>
              <a:t>Around 12 universities in the USA teach Indonesian – low numbers but high calibre students</a:t>
            </a:r>
          </a:p>
          <a:p>
            <a:pPr eaLnBrk="1" hangingPunct="1">
              <a:lnSpc>
                <a:spcPct val="90000"/>
              </a:lnSpc>
              <a:buNone/>
            </a:pPr>
            <a:endParaRPr lang="en-GB" sz="2800" dirty="0" smtClean="0">
              <a:latin typeface="Calibri" pitchFamily="34" charset="0"/>
            </a:endParaRPr>
          </a:p>
          <a:p>
            <a:pPr eaLnBrk="1" hangingPunct="1">
              <a:lnSpc>
                <a:spcPct val="90000"/>
              </a:lnSpc>
              <a:buNone/>
            </a:pPr>
            <a:endParaRPr lang="en-GB" sz="3600" dirty="0" smtClean="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9512" y="332656"/>
            <a:ext cx="8784976" cy="1080120"/>
          </a:xfrm>
        </p:spPr>
        <p:txBody>
          <a:bodyPr/>
          <a:lstStyle/>
          <a:p>
            <a:pPr eaLnBrk="1" hangingPunct="1"/>
            <a:r>
              <a:rPr lang="en-US" sz="4000" b="1" dirty="0" smtClean="0">
                <a:latin typeface="Calibri" pitchFamily="34" charset="0"/>
              </a:rPr>
              <a:t>Where are Indonesian &amp; Malay taught?</a:t>
            </a:r>
          </a:p>
        </p:txBody>
      </p:sp>
      <p:sp>
        <p:nvSpPr>
          <p:cNvPr id="3075" name="Rectangle 3"/>
          <p:cNvSpPr>
            <a:spLocks noGrp="1" noChangeArrowheads="1"/>
          </p:cNvSpPr>
          <p:nvPr>
            <p:ph type="body" idx="1"/>
          </p:nvPr>
        </p:nvSpPr>
        <p:spPr>
          <a:xfrm>
            <a:off x="395536" y="1484784"/>
            <a:ext cx="8352928" cy="4824536"/>
          </a:xfrm>
        </p:spPr>
        <p:txBody>
          <a:bodyPr/>
          <a:lstStyle/>
          <a:p>
            <a:pPr>
              <a:buNone/>
            </a:pPr>
            <a:r>
              <a:rPr lang="en-GB" sz="2800" dirty="0" smtClean="0">
                <a:latin typeface="Calibri" pitchFamily="34" charset="0"/>
              </a:rPr>
              <a:t>New courses in Indonesian/Malay recently established in e.g. Azerbaijan, Poland, Uzbekistan</a:t>
            </a:r>
          </a:p>
          <a:p>
            <a:pPr>
              <a:buNone/>
            </a:pPr>
            <a:endParaRPr lang="en-GB" sz="1000" i="1" dirty="0" smtClean="0">
              <a:latin typeface="Calibri" pitchFamily="34" charset="0"/>
            </a:endParaRPr>
          </a:p>
          <a:p>
            <a:pPr>
              <a:buNone/>
            </a:pPr>
            <a:r>
              <a:rPr lang="en-GB" sz="2800" i="1" dirty="0" smtClean="0">
                <a:latin typeface="Calibri" pitchFamily="34" charset="0"/>
              </a:rPr>
              <a:t>“There are reportedly now more students studying Malay/Indonesian in Azerbaijan than in the UK or the Netherlands. More applications are received for Indonesian government scholarships from Poland than from the USA or Australia”</a:t>
            </a:r>
          </a:p>
          <a:p>
            <a:pPr>
              <a:buNone/>
            </a:pPr>
            <a:endParaRPr lang="en-GB" sz="800" dirty="0" smtClean="0">
              <a:latin typeface="Calibri" pitchFamily="34" charset="0"/>
            </a:endParaRPr>
          </a:p>
          <a:p>
            <a:pPr>
              <a:buNone/>
            </a:pPr>
            <a:r>
              <a:rPr lang="en-GB" sz="1800" dirty="0" smtClean="0">
                <a:latin typeface="Calibri" pitchFamily="34" charset="0"/>
              </a:rPr>
              <a:t>	</a:t>
            </a:r>
            <a:r>
              <a:rPr lang="en-GB" sz="1400" dirty="0" smtClean="0">
                <a:latin typeface="Calibri" pitchFamily="34" charset="0"/>
              </a:rPr>
              <a:t>Professor Arndt Graf at the National Colloquium on the Future of Indonesian in Australian Universities, Murdoch University, 9 February 2011, quoted in David T Hill, </a:t>
            </a:r>
            <a:r>
              <a:rPr lang="en-GB" sz="1400" i="1" dirty="0" smtClean="0">
                <a:latin typeface="Calibri" pitchFamily="34" charset="0"/>
              </a:rPr>
              <a:t>Indonesian Language in Australian Universities Strategies for a Stronger Future</a:t>
            </a:r>
            <a:r>
              <a:rPr lang="en-GB" sz="1400" dirty="0" smtClean="0">
                <a:latin typeface="Calibri" pitchFamily="34" charset="0"/>
              </a:rPr>
              <a:t>. National Teaching Fellowship Final Report, Murdoch University, Perth, February 2012 </a:t>
            </a:r>
            <a:r>
              <a:rPr lang="en-GB" sz="1400" dirty="0" smtClean="0">
                <a:latin typeface="Calibri" pitchFamily="34" charset="0"/>
                <a:hlinkClick r:id="rId3"/>
              </a:rPr>
              <a:t>http://asiancentury.dpmc.gov.au/sites/default/files/public-submissions/Prof-David-Hill-Murdoch-Uni.pdf</a:t>
            </a:r>
            <a:r>
              <a:rPr lang="en-GB" sz="1400" dirty="0" smtClean="0">
                <a:latin typeface="Calibri" pitchFamily="34" charset="0"/>
              </a:rPr>
              <a:t> (accessed 19.3.12)</a:t>
            </a:r>
          </a:p>
          <a:p>
            <a:pPr algn="just">
              <a:buNone/>
            </a:pPr>
            <a:endParaRPr lang="en-GB" sz="1800" dirty="0" smtClean="0">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9512" y="332656"/>
            <a:ext cx="8784976" cy="1080120"/>
          </a:xfrm>
        </p:spPr>
        <p:txBody>
          <a:bodyPr/>
          <a:lstStyle/>
          <a:p>
            <a:pPr eaLnBrk="1" hangingPunct="1"/>
            <a:r>
              <a:rPr lang="en-US" sz="4000" b="1" dirty="0" smtClean="0">
                <a:latin typeface="Calibri" pitchFamily="34" charset="0"/>
              </a:rPr>
              <a:t>Teaching resources</a:t>
            </a:r>
          </a:p>
        </p:txBody>
      </p:sp>
      <p:sp>
        <p:nvSpPr>
          <p:cNvPr id="3075" name="Rectangle 3"/>
          <p:cNvSpPr>
            <a:spLocks noGrp="1" noChangeArrowheads="1"/>
          </p:cNvSpPr>
          <p:nvPr>
            <p:ph type="body" idx="1"/>
          </p:nvPr>
        </p:nvSpPr>
        <p:spPr>
          <a:xfrm>
            <a:off x="395536" y="1556792"/>
            <a:ext cx="8352928" cy="4824536"/>
          </a:xfrm>
        </p:spPr>
        <p:txBody>
          <a:bodyPr/>
          <a:lstStyle/>
          <a:p>
            <a:pPr>
              <a:buNone/>
            </a:pPr>
            <a:r>
              <a:rPr lang="en-GB" sz="2400" i="1" dirty="0" smtClean="0">
                <a:latin typeface="Calibri" pitchFamily="34" charset="0"/>
              </a:rPr>
              <a:t>“Germany exemplifies the contribution good curriculum materials can make to language teaching. It also illustrates the importance of supporting scholarship and good conditions for publishing”</a:t>
            </a:r>
          </a:p>
          <a:p>
            <a:pPr>
              <a:buNone/>
            </a:pPr>
            <a:endParaRPr lang="en-GB" sz="800" i="1" dirty="0" smtClean="0">
              <a:latin typeface="Calibri" pitchFamily="34" charset="0"/>
            </a:endParaRPr>
          </a:p>
          <a:p>
            <a:pPr>
              <a:buNone/>
            </a:pPr>
            <a:r>
              <a:rPr lang="en-GB" sz="2400" i="1" dirty="0" smtClean="0">
                <a:latin typeface="Calibri" pitchFamily="34" charset="0"/>
              </a:rPr>
              <a:t>“The US has held a pre-eminent position in Indonesian language teaching as a result of a single set of outstanding set of curriculum materials produced by Cornell University”</a:t>
            </a:r>
          </a:p>
          <a:p>
            <a:pPr algn="just">
              <a:buNone/>
            </a:pPr>
            <a:endParaRPr lang="en-GB" sz="1800" dirty="0" smtClean="0">
              <a:latin typeface="Calibri" pitchFamily="34" charset="0"/>
            </a:endParaRPr>
          </a:p>
          <a:p>
            <a:pPr algn="just">
              <a:buNone/>
            </a:pPr>
            <a:r>
              <a:rPr lang="en-GB" sz="1800" dirty="0" smtClean="0">
                <a:latin typeface="Calibri" pitchFamily="34" charset="0"/>
              </a:rPr>
              <a:t>Read, J.E. </a:t>
            </a:r>
            <a:r>
              <a:rPr lang="en-GB" sz="1800" i="1" dirty="0" smtClean="0">
                <a:latin typeface="Calibri" pitchFamily="34" charset="0"/>
              </a:rPr>
              <a:t>Innovation in Indonesian Language Teaching: an evaluation of the TIFL tertiary curriculum materials</a:t>
            </a:r>
            <a:r>
              <a:rPr lang="en-GB" sz="1800" dirty="0" smtClean="0">
                <a:latin typeface="Calibri" pitchFamily="34" charset="0"/>
              </a:rPr>
              <a:t>, PhD thesis, Faculty of Arts, University of Wollongong 2002 </a:t>
            </a:r>
            <a:r>
              <a:rPr lang="en-GB" sz="1800" dirty="0" smtClean="0">
                <a:latin typeface="Calibri" pitchFamily="34" charset="0"/>
                <a:hlinkClick r:id="rId3"/>
              </a:rPr>
              <a:t>http://ro.uow.edu.au/theses/335/</a:t>
            </a:r>
            <a:r>
              <a:rPr lang="en-GB" sz="1800" dirty="0" smtClean="0">
                <a:latin typeface="Calibri" pitchFamily="34" charset="0"/>
              </a:rPr>
              <a:t> (accessed 19.3.12)</a:t>
            </a:r>
          </a:p>
          <a:p>
            <a:pPr algn="just">
              <a:buNone/>
            </a:pPr>
            <a:endParaRPr lang="en-GB" sz="1800" dirty="0" smtClean="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9512" y="332656"/>
            <a:ext cx="8784976" cy="1080120"/>
          </a:xfrm>
        </p:spPr>
        <p:txBody>
          <a:bodyPr/>
          <a:lstStyle/>
          <a:p>
            <a:pPr eaLnBrk="1" hangingPunct="1"/>
            <a:r>
              <a:rPr lang="en-US" sz="4000" b="1" dirty="0" smtClean="0">
                <a:latin typeface="Calibri" pitchFamily="34" charset="0"/>
              </a:rPr>
              <a:t>Teaching resources</a:t>
            </a:r>
          </a:p>
        </p:txBody>
      </p:sp>
      <p:sp>
        <p:nvSpPr>
          <p:cNvPr id="3075" name="Rectangle 3"/>
          <p:cNvSpPr>
            <a:spLocks noGrp="1" noChangeArrowheads="1"/>
          </p:cNvSpPr>
          <p:nvPr>
            <p:ph type="body" idx="1"/>
          </p:nvPr>
        </p:nvSpPr>
        <p:spPr>
          <a:xfrm>
            <a:off x="395536" y="1484784"/>
            <a:ext cx="8352928" cy="4824536"/>
          </a:xfrm>
        </p:spPr>
        <p:txBody>
          <a:bodyPr/>
          <a:lstStyle/>
          <a:p>
            <a:pPr>
              <a:buNone/>
            </a:pPr>
            <a:r>
              <a:rPr lang="en-GB" sz="2800" i="1" dirty="0" smtClean="0">
                <a:latin typeface="Calibri" pitchFamily="34" charset="0"/>
              </a:rPr>
              <a:t>“The incorporation of innovative TIFL materials into classroom teaching is regarded as one factor stimulating demand for Indonesian during the 1990s. While some TIFL components remain useful, the development of a package of new contemporary materials, employing the full repertoire of technologies now available, would be extremely valuable and timely”</a:t>
            </a:r>
            <a:endParaRPr lang="en-GB" sz="800" i="1" dirty="0" smtClean="0">
              <a:latin typeface="Calibri" pitchFamily="34" charset="0"/>
            </a:endParaRPr>
          </a:p>
          <a:p>
            <a:pPr algn="just">
              <a:buNone/>
            </a:pPr>
            <a:r>
              <a:rPr lang="en-GB" sz="1800" dirty="0" smtClean="0">
                <a:latin typeface="Calibri" pitchFamily="34" charset="0"/>
              </a:rPr>
              <a:t>	</a:t>
            </a:r>
          </a:p>
          <a:p>
            <a:pPr>
              <a:buNone/>
            </a:pPr>
            <a:r>
              <a:rPr lang="en-GB" sz="1800" dirty="0" smtClean="0">
                <a:latin typeface="Calibri" pitchFamily="34" charset="0"/>
              </a:rPr>
              <a:t>	</a:t>
            </a:r>
            <a:r>
              <a:rPr lang="en-GB" sz="1400" dirty="0" smtClean="0">
                <a:latin typeface="Calibri" pitchFamily="34" charset="0"/>
              </a:rPr>
              <a:t>David T Hill, </a:t>
            </a:r>
            <a:r>
              <a:rPr lang="en-GB" sz="1400" i="1" dirty="0" smtClean="0">
                <a:latin typeface="Calibri" pitchFamily="34" charset="0"/>
              </a:rPr>
              <a:t>Indonesian Language in Australian Universities Strategies for a Stronger Future</a:t>
            </a:r>
            <a:r>
              <a:rPr lang="en-GB" sz="1400" dirty="0" smtClean="0">
                <a:latin typeface="Calibri" pitchFamily="34" charset="0"/>
              </a:rPr>
              <a:t>. National Teaching Fellowship Final Report, Murdoch University, Perth, February 2012 </a:t>
            </a:r>
            <a:r>
              <a:rPr lang="en-GB" sz="1400" dirty="0" smtClean="0">
                <a:latin typeface="Calibri" pitchFamily="34" charset="0"/>
                <a:hlinkClick r:id="rId3"/>
              </a:rPr>
              <a:t>http://asiancentury.dpmc.gov.au/sites/default/files/public-submissions/Prof-David-Hill-Murdoch-Uni.pdf</a:t>
            </a:r>
            <a:r>
              <a:rPr lang="en-GB" sz="1400" dirty="0" smtClean="0">
                <a:latin typeface="Calibri" pitchFamily="34" charset="0"/>
              </a:rPr>
              <a:t> (accessed 19.3.12)</a:t>
            </a:r>
          </a:p>
          <a:p>
            <a:pPr algn="just">
              <a:buNone/>
            </a:pPr>
            <a:endParaRPr lang="en-GB" sz="1800" dirty="0" smtClean="0">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51520" y="404664"/>
            <a:ext cx="8712968" cy="720080"/>
          </a:xfrm>
        </p:spPr>
        <p:txBody>
          <a:bodyPr/>
          <a:lstStyle/>
          <a:p>
            <a:pPr eaLnBrk="1" hangingPunct="1"/>
            <a:r>
              <a:rPr lang="en-US" sz="4000" b="1" dirty="0" smtClean="0">
                <a:latin typeface="Calibri" pitchFamily="34" charset="0"/>
              </a:rPr>
              <a:t>Challenges</a:t>
            </a:r>
          </a:p>
        </p:txBody>
      </p:sp>
      <p:sp>
        <p:nvSpPr>
          <p:cNvPr id="3075" name="Rectangle 3"/>
          <p:cNvSpPr>
            <a:spLocks noGrp="1" noChangeArrowheads="1"/>
          </p:cNvSpPr>
          <p:nvPr>
            <p:ph type="body" idx="1"/>
          </p:nvPr>
        </p:nvSpPr>
        <p:spPr>
          <a:xfrm>
            <a:off x="395536" y="1268760"/>
            <a:ext cx="8352928" cy="4104456"/>
          </a:xfrm>
        </p:spPr>
        <p:txBody>
          <a:bodyPr/>
          <a:lstStyle/>
          <a:p>
            <a:pPr eaLnBrk="1" hangingPunct="1">
              <a:lnSpc>
                <a:spcPct val="90000"/>
              </a:lnSpc>
            </a:pPr>
            <a:r>
              <a:rPr lang="en-GB" sz="2800" dirty="0" smtClean="0">
                <a:latin typeface="Calibri" pitchFamily="34" charset="0"/>
              </a:rPr>
              <a:t>Limited access to the study of Indonesian/Malay and other SE Asian languages, especially to advanced level</a:t>
            </a:r>
          </a:p>
          <a:p>
            <a:pPr eaLnBrk="1" hangingPunct="1">
              <a:lnSpc>
                <a:spcPct val="90000"/>
              </a:lnSpc>
            </a:pPr>
            <a:r>
              <a:rPr lang="en-GB" sz="2800" dirty="0" smtClean="0">
                <a:latin typeface="Calibri" pitchFamily="34" charset="0"/>
              </a:rPr>
              <a:t>Lack of adequate resource for teaching SE Asian languages generally and that support the study of SE Asian Islamic Cultures specifically</a:t>
            </a:r>
          </a:p>
          <a:p>
            <a:pPr eaLnBrk="1" hangingPunct="1">
              <a:lnSpc>
                <a:spcPct val="90000"/>
              </a:lnSpc>
            </a:pPr>
            <a:r>
              <a:rPr lang="en-GB" sz="2800" dirty="0" smtClean="0">
                <a:latin typeface="Calibri" pitchFamily="34" charset="0"/>
              </a:rPr>
              <a:t>Need for other languages and expertise e.g. Arabic, Islamic Studies</a:t>
            </a:r>
          </a:p>
          <a:p>
            <a:pPr eaLnBrk="1" hangingPunct="1">
              <a:lnSpc>
                <a:spcPct val="90000"/>
              </a:lnSpc>
            </a:pPr>
            <a:r>
              <a:rPr lang="en-GB" sz="2800" dirty="0" smtClean="0">
                <a:latin typeface="Calibri" pitchFamily="34" charset="0"/>
              </a:rPr>
              <a:t>Perception of SE Asian Islam as ‘</a:t>
            </a:r>
            <a:r>
              <a:rPr lang="en-GB" sz="2800" dirty="0" err="1" smtClean="0">
                <a:latin typeface="Calibri" pitchFamily="34" charset="0"/>
              </a:rPr>
              <a:t>syncretic</a:t>
            </a:r>
            <a:r>
              <a:rPr lang="en-GB" sz="2800" dirty="0" smtClean="0">
                <a:latin typeface="Calibri" pitchFamily="34" charset="0"/>
              </a:rPr>
              <a:t>’ and ‘local’</a:t>
            </a:r>
          </a:p>
          <a:p>
            <a:pPr eaLnBrk="1" hangingPunct="1">
              <a:lnSpc>
                <a:spcPct val="90000"/>
              </a:lnSpc>
            </a:pPr>
            <a:r>
              <a:rPr lang="en-GB" sz="2800" dirty="0" smtClean="0">
                <a:latin typeface="Calibri" pitchFamily="34" charset="0"/>
              </a:rPr>
              <a:t>Addressing definition of Islamic orthodoxy and the question of what is local and what is universal in Islam</a:t>
            </a:r>
          </a:p>
          <a:p>
            <a:pPr eaLnBrk="1" hangingPunct="1">
              <a:lnSpc>
                <a:spcPct val="90000"/>
              </a:lnSpc>
            </a:pPr>
            <a:r>
              <a:rPr lang="en-GB" sz="2800" dirty="0" smtClean="0">
                <a:latin typeface="Calibri" pitchFamily="34" charset="0"/>
              </a:rPr>
              <a:t>Promoting the relevance and increased influence of SE Asian Islam in global context</a:t>
            </a:r>
          </a:p>
          <a:p>
            <a:pPr eaLnBrk="1" hangingPunct="1">
              <a:lnSpc>
                <a:spcPct val="90000"/>
              </a:lnSpc>
            </a:pPr>
            <a:endParaRPr lang="en-GB" sz="2800" dirty="0" smtClean="0">
              <a:latin typeface="Calibri" pitchFamily="34" charset="0"/>
            </a:endParaRPr>
          </a:p>
          <a:p>
            <a:pPr eaLnBrk="1" hangingPunct="1">
              <a:lnSpc>
                <a:spcPct val="90000"/>
              </a:lnSpc>
            </a:pPr>
            <a:endParaRPr lang="en-GB" sz="2800" dirty="0" smtClean="0">
              <a:latin typeface="Calibri" pitchFamily="34" charset="0"/>
            </a:endParaRPr>
          </a:p>
          <a:p>
            <a:pPr eaLnBrk="1" hangingPunct="1">
              <a:lnSpc>
                <a:spcPct val="90000"/>
              </a:lnSpc>
              <a:buNone/>
            </a:pPr>
            <a:endParaRPr lang="en-GB" sz="1600" dirty="0" smtClean="0">
              <a:latin typeface="Calibri" pitchFamily="34" charset="0"/>
            </a:endParaRPr>
          </a:p>
          <a:p>
            <a:pPr eaLnBrk="1" hangingPunct="1">
              <a:lnSpc>
                <a:spcPct val="90000"/>
              </a:lnSpc>
              <a:buNone/>
            </a:pPr>
            <a:endParaRPr lang="en-GB" sz="2800" dirty="0" smtClean="0">
              <a:latin typeface="Calibri" pitchFamily="34" charset="0"/>
            </a:endParaRPr>
          </a:p>
          <a:p>
            <a:pPr eaLnBrk="1" hangingPunct="1">
              <a:lnSpc>
                <a:spcPct val="90000"/>
              </a:lnSpc>
              <a:buNone/>
            </a:pPr>
            <a:endParaRPr lang="en-GB" sz="3600" dirty="0" smtClean="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 calcmode="lin" valueType="num">
                                      <p:cBhvr additive="base">
                                        <p:cTn id="31"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5">
                                            <p:txEl>
                                              <p:pRg st="5" end="5"/>
                                            </p:txEl>
                                          </p:spTgt>
                                        </p:tgtEl>
                                        <p:attrNameLst>
                                          <p:attrName>style.visibility</p:attrName>
                                        </p:attrNameLst>
                                      </p:cBhvr>
                                      <p:to>
                                        <p:strVal val="visible"/>
                                      </p:to>
                                    </p:set>
                                    <p:anim calcmode="lin" valueType="num">
                                      <p:cBhvr additive="base">
                                        <p:cTn id="37"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404664"/>
            <a:ext cx="8964488" cy="1080120"/>
          </a:xfrm>
        </p:spPr>
        <p:txBody>
          <a:bodyPr/>
          <a:lstStyle/>
          <a:p>
            <a:pPr eaLnBrk="1" hangingPunct="1"/>
            <a:r>
              <a:rPr lang="en-US" sz="4000" b="1" dirty="0" smtClean="0">
                <a:latin typeface="Calibri" pitchFamily="34" charset="0"/>
              </a:rPr>
              <a:t>The study of SE Asia and Islam at SOAS</a:t>
            </a:r>
          </a:p>
        </p:txBody>
      </p:sp>
      <p:sp>
        <p:nvSpPr>
          <p:cNvPr id="3075" name="Rectangle 3"/>
          <p:cNvSpPr>
            <a:spLocks noGrp="1" noChangeArrowheads="1"/>
          </p:cNvSpPr>
          <p:nvPr>
            <p:ph type="body" idx="1"/>
          </p:nvPr>
        </p:nvSpPr>
        <p:spPr>
          <a:xfrm>
            <a:off x="395536" y="1556792"/>
            <a:ext cx="8352928" cy="4474840"/>
          </a:xfrm>
        </p:spPr>
        <p:txBody>
          <a:bodyPr/>
          <a:lstStyle/>
          <a:p>
            <a:pPr eaLnBrk="1" hangingPunct="1">
              <a:lnSpc>
                <a:spcPct val="90000"/>
              </a:lnSpc>
              <a:buNone/>
            </a:pPr>
            <a:r>
              <a:rPr lang="en-GB" sz="2800" dirty="0" smtClean="0">
                <a:latin typeface="Calibri" pitchFamily="34" charset="0"/>
              </a:rPr>
              <a:t>BA/MA Islamic Studies </a:t>
            </a:r>
            <a:r>
              <a:rPr lang="en-GB" sz="2000" dirty="0" smtClean="0">
                <a:latin typeface="Calibri" pitchFamily="34" charset="0"/>
                <a:hlinkClick r:id="rId3"/>
              </a:rPr>
              <a:t>http://www.soas.ac.uk/nme/programmes/baislamicstd/</a:t>
            </a:r>
            <a:r>
              <a:rPr lang="en-GB" sz="2000" dirty="0" smtClean="0">
                <a:latin typeface="Calibri" pitchFamily="34" charset="0"/>
              </a:rPr>
              <a:t> </a:t>
            </a:r>
            <a:r>
              <a:rPr lang="en-GB" sz="2000" dirty="0" smtClean="0">
                <a:latin typeface="Calibri" pitchFamily="34" charset="0"/>
                <a:hlinkClick r:id="rId4"/>
              </a:rPr>
              <a:t>http://www.soas.ac.uk/nme/programmes/maislstud/</a:t>
            </a:r>
            <a:endParaRPr lang="en-GB" sz="2000" dirty="0" smtClean="0">
              <a:latin typeface="Calibri" pitchFamily="34" charset="0"/>
            </a:endParaRPr>
          </a:p>
          <a:p>
            <a:pPr eaLnBrk="1" hangingPunct="1">
              <a:lnSpc>
                <a:spcPct val="90000"/>
              </a:lnSpc>
              <a:buNone/>
            </a:pPr>
            <a:endParaRPr lang="en-GB" sz="800" dirty="0" smtClean="0">
              <a:latin typeface="Calibri" pitchFamily="34" charset="0"/>
            </a:endParaRPr>
          </a:p>
          <a:p>
            <a:pPr eaLnBrk="1" hangingPunct="1">
              <a:lnSpc>
                <a:spcPct val="90000"/>
              </a:lnSpc>
              <a:buNone/>
            </a:pPr>
            <a:r>
              <a:rPr lang="en-GB" sz="2800" dirty="0" smtClean="0">
                <a:latin typeface="Calibri" pitchFamily="34" charset="0"/>
              </a:rPr>
              <a:t>MA Islamic Societies and Cultures </a:t>
            </a:r>
            <a:r>
              <a:rPr lang="en-GB" sz="2000" dirty="0" smtClean="0">
                <a:latin typeface="Calibri" pitchFamily="34" charset="0"/>
                <a:hlinkClick r:id="rId5"/>
              </a:rPr>
              <a:t>http://www.soas.ac.uk/nme/programmes/maislsoccult/</a:t>
            </a:r>
            <a:r>
              <a:rPr lang="en-GB" sz="2800" dirty="0" smtClean="0">
                <a:latin typeface="Calibri" pitchFamily="34" charset="0"/>
              </a:rPr>
              <a:t> </a:t>
            </a:r>
          </a:p>
          <a:p>
            <a:pPr eaLnBrk="1" hangingPunct="1">
              <a:lnSpc>
                <a:spcPct val="90000"/>
              </a:lnSpc>
              <a:buNone/>
            </a:pPr>
            <a:endParaRPr lang="en-GB" sz="800" dirty="0" smtClean="0">
              <a:latin typeface="Calibri" pitchFamily="34" charset="0"/>
            </a:endParaRPr>
          </a:p>
          <a:p>
            <a:pPr eaLnBrk="1" hangingPunct="1">
              <a:lnSpc>
                <a:spcPct val="90000"/>
              </a:lnSpc>
              <a:buNone/>
            </a:pPr>
            <a:r>
              <a:rPr lang="en-GB" sz="2800" dirty="0" smtClean="0">
                <a:latin typeface="Calibri" pitchFamily="34" charset="0"/>
              </a:rPr>
              <a:t>BA/MA Comparative Study of Islam: Anthropological Perspectives </a:t>
            </a:r>
            <a:r>
              <a:rPr lang="en-GB" sz="2000" dirty="0" smtClean="0">
                <a:latin typeface="Calibri" pitchFamily="34" charset="0"/>
                <a:hlinkClick r:id="rId6"/>
              </a:rPr>
              <a:t>http://www.soas.ac.uk/courseunits/151802068.html</a:t>
            </a:r>
            <a:r>
              <a:rPr lang="en-GB" sz="2800" dirty="0" smtClean="0">
                <a:latin typeface="Calibri" pitchFamily="34" charset="0"/>
              </a:rPr>
              <a:t> </a:t>
            </a:r>
          </a:p>
          <a:p>
            <a:pPr eaLnBrk="1" hangingPunct="1">
              <a:lnSpc>
                <a:spcPct val="90000"/>
              </a:lnSpc>
              <a:buNone/>
            </a:pPr>
            <a:endParaRPr lang="en-GB" sz="800" dirty="0" smtClean="0">
              <a:latin typeface="Calibri" pitchFamily="34" charset="0"/>
            </a:endParaRPr>
          </a:p>
          <a:p>
            <a:pPr eaLnBrk="1" hangingPunct="1">
              <a:lnSpc>
                <a:spcPct val="90000"/>
              </a:lnSpc>
              <a:buNone/>
            </a:pPr>
            <a:r>
              <a:rPr lang="en-GB" sz="2800" dirty="0" smtClean="0">
                <a:latin typeface="Calibri" pitchFamily="34" charset="0"/>
              </a:rPr>
              <a:t>Islamic Reformism in Southeast Asia 1760s-1960s</a:t>
            </a:r>
            <a:endParaRPr lang="en-GB" sz="2000" dirty="0" smtClean="0">
              <a:latin typeface="Calibri" pitchFamily="34" charset="0"/>
            </a:endParaRPr>
          </a:p>
          <a:p>
            <a:pPr eaLnBrk="1" hangingPunct="1">
              <a:lnSpc>
                <a:spcPct val="90000"/>
              </a:lnSpc>
              <a:buNone/>
            </a:pPr>
            <a:r>
              <a:rPr lang="en-GB" sz="2000" dirty="0" smtClean="0">
                <a:latin typeface="Calibri" pitchFamily="34" charset="0"/>
                <a:hlinkClick r:id="rId7"/>
              </a:rPr>
              <a:t>http://www.soas.ac.uk/courseunits/154800212.html</a:t>
            </a:r>
            <a:r>
              <a:rPr lang="en-GB" sz="2000" dirty="0" smtClean="0">
                <a:latin typeface="Calibri" pitchFamily="34" charset="0"/>
              </a:rPr>
              <a:t> </a:t>
            </a:r>
          </a:p>
          <a:p>
            <a:pPr eaLnBrk="1" hangingPunct="1">
              <a:lnSpc>
                <a:spcPct val="90000"/>
              </a:lnSpc>
              <a:buNone/>
            </a:pPr>
            <a:endParaRPr lang="en-GB" sz="800" dirty="0" smtClean="0">
              <a:latin typeface="Calibri" pitchFamily="34" charset="0"/>
            </a:endParaRPr>
          </a:p>
          <a:p>
            <a:pPr eaLnBrk="1" hangingPunct="1">
              <a:lnSpc>
                <a:spcPct val="90000"/>
              </a:lnSpc>
              <a:buNone/>
            </a:pPr>
            <a:r>
              <a:rPr lang="en-GB" sz="2800" dirty="0" smtClean="0">
                <a:latin typeface="Calibri" pitchFamily="34" charset="0"/>
              </a:rPr>
              <a:t>Islam and Democracy</a:t>
            </a:r>
            <a:r>
              <a:rPr lang="en-GB" sz="2000" dirty="0" smtClean="0">
                <a:latin typeface="Calibri" pitchFamily="34" charset="0"/>
              </a:rPr>
              <a:t> </a:t>
            </a:r>
            <a:r>
              <a:rPr lang="en-GB" sz="2000" dirty="0" smtClean="0">
                <a:latin typeface="Calibri" pitchFamily="34" charset="0"/>
                <a:hlinkClick r:id="rId8"/>
              </a:rPr>
              <a:t>http://www.soas.ac.uk/courseunits/153400065.html</a:t>
            </a:r>
            <a:r>
              <a:rPr lang="en-GB" sz="2000" dirty="0" smtClean="0">
                <a:latin typeface="Calibri" pitchFamily="34" charset="0"/>
              </a:rPr>
              <a:t> </a:t>
            </a:r>
          </a:p>
          <a:p>
            <a:pPr eaLnBrk="1" hangingPunct="1">
              <a:lnSpc>
                <a:spcPct val="90000"/>
              </a:lnSpc>
              <a:buNone/>
            </a:pPr>
            <a:endParaRPr lang="en-GB" sz="2800" dirty="0" smtClean="0">
              <a:latin typeface="Calibri" pitchFamily="34" charset="0"/>
            </a:endParaRPr>
          </a:p>
          <a:p>
            <a:pPr eaLnBrk="1" hangingPunct="1">
              <a:lnSpc>
                <a:spcPct val="90000"/>
              </a:lnSpc>
              <a:buNone/>
            </a:pPr>
            <a:endParaRPr lang="en-GB" sz="3600" dirty="0" smtClean="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51520" y="260648"/>
            <a:ext cx="8892480" cy="1008112"/>
          </a:xfrm>
        </p:spPr>
        <p:txBody>
          <a:bodyPr/>
          <a:lstStyle/>
          <a:p>
            <a:pPr eaLnBrk="1" hangingPunct="1"/>
            <a:r>
              <a:rPr lang="en-US" sz="4000" b="1" dirty="0" smtClean="0">
                <a:latin typeface="Calibri" pitchFamily="34" charset="0"/>
              </a:rPr>
              <a:t>Malayo-Polynesian languages in SE Asia</a:t>
            </a:r>
            <a:r>
              <a:rPr lang="en-US" sz="1400" b="1" dirty="0" smtClean="0">
                <a:latin typeface="Calibri" pitchFamily="34" charset="0"/>
              </a:rPr>
              <a:t/>
            </a:r>
            <a:br>
              <a:rPr lang="en-US" sz="1400" b="1" dirty="0" smtClean="0">
                <a:latin typeface="Calibri" pitchFamily="34" charset="0"/>
              </a:rPr>
            </a:br>
            <a:endParaRPr lang="en-US" sz="1400" b="1" dirty="0" smtClean="0">
              <a:latin typeface="Calibri" pitchFamily="34" charset="0"/>
            </a:endParaRPr>
          </a:p>
        </p:txBody>
      </p:sp>
      <p:sp>
        <p:nvSpPr>
          <p:cNvPr id="3075" name="Rectangle 3"/>
          <p:cNvSpPr>
            <a:spLocks noGrp="1" noChangeArrowheads="1"/>
          </p:cNvSpPr>
          <p:nvPr>
            <p:ph type="body" idx="1"/>
          </p:nvPr>
        </p:nvSpPr>
        <p:spPr>
          <a:xfrm>
            <a:off x="683568" y="1700808"/>
            <a:ext cx="7772400" cy="4114800"/>
          </a:xfrm>
        </p:spPr>
        <p:txBody>
          <a:bodyPr/>
          <a:lstStyle/>
          <a:p>
            <a:pPr eaLnBrk="1" hangingPunct="1">
              <a:lnSpc>
                <a:spcPct val="90000"/>
              </a:lnSpc>
              <a:buNone/>
            </a:pPr>
            <a:endParaRPr lang="en-GB" sz="3600" dirty="0" smtClean="0">
              <a:latin typeface="Calibri" pitchFamily="34" charset="0"/>
            </a:endParaRPr>
          </a:p>
        </p:txBody>
      </p:sp>
      <p:pic>
        <p:nvPicPr>
          <p:cNvPr id="57346" name="Picture 2"/>
          <p:cNvPicPr>
            <a:picLocks noChangeAspect="1" noChangeArrowheads="1"/>
          </p:cNvPicPr>
          <p:nvPr/>
        </p:nvPicPr>
        <p:blipFill>
          <a:blip r:embed="rId3"/>
          <a:srcRect/>
          <a:stretch>
            <a:fillRect/>
          </a:stretch>
        </p:blipFill>
        <p:spPr bwMode="auto">
          <a:xfrm>
            <a:off x="251520" y="1268760"/>
            <a:ext cx="6448379" cy="4608512"/>
          </a:xfrm>
          <a:prstGeom prst="rect">
            <a:avLst/>
          </a:prstGeom>
          <a:noFill/>
          <a:ln w="9525">
            <a:noFill/>
            <a:miter lim="800000"/>
            <a:headEnd/>
            <a:tailEnd/>
          </a:ln>
        </p:spPr>
      </p:pic>
      <p:pic>
        <p:nvPicPr>
          <p:cNvPr id="7" name="Picture 6"/>
          <p:cNvPicPr/>
          <p:nvPr/>
        </p:nvPicPr>
        <p:blipFill>
          <a:blip r:embed="rId4"/>
          <a:srcRect l="27967" t="36211" r="33019" b="38849"/>
          <a:stretch>
            <a:fillRect/>
          </a:stretch>
        </p:blipFill>
        <p:spPr bwMode="auto">
          <a:xfrm>
            <a:off x="6732241" y="4797152"/>
            <a:ext cx="2411760" cy="1041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9552" y="260648"/>
            <a:ext cx="7988424" cy="1152128"/>
          </a:xfrm>
        </p:spPr>
        <p:txBody>
          <a:bodyPr/>
          <a:lstStyle/>
          <a:p>
            <a:pPr eaLnBrk="1" hangingPunct="1"/>
            <a:r>
              <a:rPr lang="en-US" sz="4000" b="1" dirty="0" smtClean="0">
                <a:latin typeface="Calibri" pitchFamily="34" charset="0"/>
              </a:rPr>
              <a:t>Asia Society: Islam in SE Asia</a:t>
            </a:r>
          </a:p>
        </p:txBody>
      </p:sp>
      <p:sp>
        <p:nvSpPr>
          <p:cNvPr id="3075" name="Rectangle 3"/>
          <p:cNvSpPr>
            <a:spLocks noGrp="1" noChangeArrowheads="1"/>
          </p:cNvSpPr>
          <p:nvPr>
            <p:ph type="body" idx="1"/>
          </p:nvPr>
        </p:nvSpPr>
        <p:spPr>
          <a:xfrm>
            <a:off x="323528" y="1340768"/>
            <a:ext cx="8496944" cy="4402832"/>
          </a:xfrm>
        </p:spPr>
        <p:txBody>
          <a:bodyPr/>
          <a:lstStyle/>
          <a:p>
            <a:pPr>
              <a:buNone/>
            </a:pPr>
            <a:r>
              <a:rPr lang="en-GB" sz="2600" dirty="0" smtClean="0">
                <a:latin typeface="Calibri" pitchFamily="34" charset="0"/>
              </a:rPr>
              <a:t>Interactive website with teaching materials, lesson plans, and a variety of resources for use in schools and colleges</a:t>
            </a:r>
          </a:p>
          <a:p>
            <a:pPr>
              <a:buNone/>
            </a:pPr>
            <a:endParaRPr lang="en-GB" sz="2400" i="1" dirty="0" smtClean="0">
              <a:latin typeface="Calibri" pitchFamily="34" charset="0"/>
            </a:endParaRPr>
          </a:p>
          <a:p>
            <a:pPr>
              <a:buNone/>
            </a:pPr>
            <a:endParaRPr lang="en-GB" sz="2400" i="1" dirty="0" smtClean="0">
              <a:latin typeface="Calibri" pitchFamily="34" charset="0"/>
              <a:hlinkClick r:id="rId3"/>
            </a:endParaRPr>
          </a:p>
          <a:p>
            <a:pPr>
              <a:buNone/>
            </a:pPr>
            <a:endParaRPr lang="en-GB" sz="2400" i="1" dirty="0" smtClean="0">
              <a:latin typeface="Calibri" pitchFamily="34" charset="0"/>
              <a:hlinkClick r:id="rId3"/>
            </a:endParaRPr>
          </a:p>
          <a:p>
            <a:pPr>
              <a:buNone/>
            </a:pPr>
            <a:endParaRPr lang="en-GB" sz="2400" i="1" dirty="0" smtClean="0">
              <a:latin typeface="Calibri" pitchFamily="34" charset="0"/>
              <a:hlinkClick r:id="rId3"/>
            </a:endParaRPr>
          </a:p>
          <a:p>
            <a:pPr>
              <a:buNone/>
            </a:pPr>
            <a:endParaRPr lang="en-GB" sz="2400" i="1" dirty="0" smtClean="0">
              <a:latin typeface="Calibri" pitchFamily="34" charset="0"/>
              <a:hlinkClick r:id="rId3"/>
            </a:endParaRPr>
          </a:p>
          <a:p>
            <a:pPr>
              <a:buNone/>
            </a:pPr>
            <a:endParaRPr lang="en-GB" sz="2400" i="1" dirty="0" smtClean="0">
              <a:latin typeface="Calibri" pitchFamily="34" charset="0"/>
              <a:hlinkClick r:id="rId3"/>
            </a:endParaRPr>
          </a:p>
          <a:p>
            <a:pPr>
              <a:buNone/>
            </a:pPr>
            <a:endParaRPr lang="en-GB" sz="2400" i="1" dirty="0" smtClean="0">
              <a:latin typeface="Calibri" pitchFamily="34" charset="0"/>
              <a:hlinkClick r:id="rId3"/>
            </a:endParaRPr>
          </a:p>
          <a:p>
            <a:pPr>
              <a:buNone/>
            </a:pPr>
            <a:endParaRPr lang="en-GB" sz="2400" i="1" dirty="0" smtClean="0">
              <a:latin typeface="Calibri" pitchFamily="34" charset="0"/>
              <a:hlinkClick r:id="rId3"/>
            </a:endParaRPr>
          </a:p>
          <a:p>
            <a:pPr>
              <a:buNone/>
            </a:pPr>
            <a:r>
              <a:rPr lang="en-GB" sz="2400" i="1" dirty="0" smtClean="0">
                <a:latin typeface="Calibri" pitchFamily="34" charset="0"/>
                <a:hlinkClick r:id="rId3"/>
              </a:rPr>
              <a:t>http://sites.asiasociety.org/education/islam_in_seasia/index.htm</a:t>
            </a:r>
            <a:r>
              <a:rPr lang="en-GB" sz="2400" i="1" dirty="0" smtClean="0">
                <a:latin typeface="Calibri" pitchFamily="34" charset="0"/>
              </a:rPr>
              <a:t> </a:t>
            </a:r>
          </a:p>
          <a:p>
            <a:pPr>
              <a:buNone/>
            </a:pPr>
            <a:endParaRPr lang="en-GB" sz="2400" i="1" dirty="0">
              <a:latin typeface="Calibri" pitchFamily="34" charset="0"/>
            </a:endParaRPr>
          </a:p>
        </p:txBody>
      </p:sp>
      <p:pic>
        <p:nvPicPr>
          <p:cNvPr id="4" name="Picture 3"/>
          <p:cNvPicPr/>
          <p:nvPr/>
        </p:nvPicPr>
        <p:blipFill>
          <a:blip r:embed="rId4"/>
          <a:srcRect l="19956" t="17889" r="20839" b="16296"/>
          <a:stretch>
            <a:fillRect/>
          </a:stretch>
        </p:blipFill>
        <p:spPr bwMode="auto">
          <a:xfrm>
            <a:off x="2195736" y="2420888"/>
            <a:ext cx="4464496" cy="3168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55576" y="0"/>
            <a:ext cx="7772400" cy="1224136"/>
          </a:xfrm>
        </p:spPr>
        <p:txBody>
          <a:bodyPr/>
          <a:lstStyle/>
          <a:p>
            <a:pPr eaLnBrk="1" hangingPunct="1"/>
            <a:r>
              <a:rPr lang="en-US" sz="4000" b="1" dirty="0" smtClean="0">
                <a:latin typeface="Calibri" pitchFamily="34" charset="0"/>
              </a:rPr>
              <a:t>Linguistic context</a:t>
            </a:r>
          </a:p>
        </p:txBody>
      </p:sp>
      <p:sp>
        <p:nvSpPr>
          <p:cNvPr id="3075" name="Rectangle 3"/>
          <p:cNvSpPr>
            <a:spLocks noGrp="1" noChangeArrowheads="1"/>
          </p:cNvSpPr>
          <p:nvPr>
            <p:ph type="body" idx="1"/>
          </p:nvPr>
        </p:nvSpPr>
        <p:spPr>
          <a:xfrm>
            <a:off x="395536" y="1268760"/>
            <a:ext cx="8280920" cy="5184576"/>
          </a:xfrm>
        </p:spPr>
        <p:txBody>
          <a:bodyPr/>
          <a:lstStyle/>
          <a:p>
            <a:pPr eaLnBrk="1" hangingPunct="1">
              <a:lnSpc>
                <a:spcPct val="90000"/>
              </a:lnSpc>
            </a:pPr>
            <a:r>
              <a:rPr lang="en-GB" sz="2400" dirty="0" err="1" smtClean="0">
                <a:latin typeface="Calibri" pitchFamily="34" charset="0"/>
              </a:rPr>
              <a:t>Austronesian</a:t>
            </a:r>
            <a:r>
              <a:rPr lang="en-GB" sz="2400" dirty="0" smtClean="0">
                <a:latin typeface="Calibri" pitchFamily="34" charset="0"/>
              </a:rPr>
              <a:t> (Malayo-Polynesian) languages</a:t>
            </a:r>
          </a:p>
          <a:p>
            <a:pPr eaLnBrk="1" hangingPunct="1">
              <a:lnSpc>
                <a:spcPct val="90000"/>
              </a:lnSpc>
            </a:pPr>
            <a:r>
              <a:rPr lang="en-GB" sz="2400" dirty="0" smtClean="0">
                <a:latin typeface="Calibri" pitchFamily="34" charset="0"/>
              </a:rPr>
              <a:t>Indonesian a form of Malay – oral tradition</a:t>
            </a:r>
          </a:p>
          <a:p>
            <a:pPr eaLnBrk="1" hangingPunct="1">
              <a:lnSpc>
                <a:spcPct val="90000"/>
              </a:lnSpc>
            </a:pPr>
            <a:r>
              <a:rPr lang="en-GB" sz="2400" dirty="0" smtClean="0">
                <a:latin typeface="Calibri" pitchFamily="34" charset="0"/>
              </a:rPr>
              <a:t>Malay a </a:t>
            </a:r>
            <a:r>
              <a:rPr lang="en-GB" sz="2400" i="1" dirty="0" smtClean="0">
                <a:latin typeface="Calibri" pitchFamily="34" charset="0"/>
              </a:rPr>
              <a:t>lingua franca </a:t>
            </a:r>
            <a:r>
              <a:rPr lang="en-GB" sz="2400" dirty="0" smtClean="0">
                <a:latin typeface="Calibri" pitchFamily="34" charset="0"/>
              </a:rPr>
              <a:t>from circa 1300 CE</a:t>
            </a:r>
          </a:p>
          <a:p>
            <a:pPr eaLnBrk="1" hangingPunct="1">
              <a:lnSpc>
                <a:spcPct val="90000"/>
              </a:lnSpc>
            </a:pPr>
            <a:r>
              <a:rPr lang="en-GB" sz="2400" dirty="0" smtClean="0">
                <a:latin typeface="Calibri" pitchFamily="34" charset="0"/>
              </a:rPr>
              <a:t>Associated with the spread of Islam (early 14</a:t>
            </a:r>
            <a:r>
              <a:rPr lang="en-GB" sz="2400" baseline="30000" dirty="0" smtClean="0">
                <a:latin typeface="Calibri" pitchFamily="34" charset="0"/>
              </a:rPr>
              <a:t>th</a:t>
            </a:r>
            <a:r>
              <a:rPr lang="en-GB" sz="2400" dirty="0" smtClean="0">
                <a:latin typeface="Calibri" pitchFamily="34" charset="0"/>
              </a:rPr>
              <a:t> century)</a:t>
            </a:r>
          </a:p>
          <a:p>
            <a:pPr eaLnBrk="1" hangingPunct="1">
              <a:lnSpc>
                <a:spcPct val="90000"/>
              </a:lnSpc>
            </a:pPr>
            <a:r>
              <a:rPr lang="en-GB" sz="2400" dirty="0" smtClean="0">
                <a:latin typeface="Calibri" pitchFamily="34" charset="0"/>
              </a:rPr>
              <a:t>Islam and Arabic script disseminate language further, faster</a:t>
            </a:r>
          </a:p>
          <a:p>
            <a:pPr eaLnBrk="1" hangingPunct="1">
              <a:lnSpc>
                <a:spcPct val="90000"/>
              </a:lnSpc>
            </a:pPr>
            <a:r>
              <a:rPr lang="en-GB" sz="2400" dirty="0" smtClean="0">
                <a:latin typeface="Calibri" pitchFamily="34" charset="0"/>
              </a:rPr>
              <a:t>Many words from Arabic, especially terms referring to aspects of worship and Islamic jurisprudence</a:t>
            </a:r>
          </a:p>
          <a:p>
            <a:pPr eaLnBrk="1" hangingPunct="1">
              <a:lnSpc>
                <a:spcPct val="90000"/>
              </a:lnSpc>
            </a:pPr>
            <a:r>
              <a:rPr lang="en-GB" sz="2400" dirty="0" smtClean="0">
                <a:latin typeface="Calibri" pitchFamily="34" charset="0"/>
              </a:rPr>
              <a:t>National languages of Indonesia, Malaysia, Brunei &amp; Singapore</a:t>
            </a:r>
          </a:p>
          <a:p>
            <a:pPr eaLnBrk="1" hangingPunct="1">
              <a:lnSpc>
                <a:spcPct val="90000"/>
              </a:lnSpc>
            </a:pPr>
            <a:r>
              <a:rPr lang="en-GB" sz="2400" dirty="0" smtClean="0">
                <a:latin typeface="Calibri" pitchFamily="34" charset="0"/>
              </a:rPr>
              <a:t>6th most widely spoken language – circa 250 million</a:t>
            </a:r>
          </a:p>
          <a:p>
            <a:pPr eaLnBrk="1" hangingPunct="1">
              <a:lnSpc>
                <a:spcPct val="90000"/>
              </a:lnSpc>
            </a:pPr>
            <a:r>
              <a:rPr lang="en-GB" sz="2400" dirty="0" smtClean="0">
                <a:latin typeface="Calibri" pitchFamily="34" charset="0"/>
              </a:rPr>
              <a:t>Circa 40 million mother tongue speakers</a:t>
            </a:r>
          </a:p>
          <a:p>
            <a:pPr eaLnBrk="1" hangingPunct="1">
              <a:lnSpc>
                <a:spcPct val="90000"/>
              </a:lnSpc>
            </a:pPr>
            <a:r>
              <a:rPr lang="en-GB" sz="2400" dirty="0" smtClean="0">
                <a:latin typeface="Calibri" pitchFamily="34" charset="0"/>
              </a:rPr>
              <a:t>Now predominantly written in roman script</a:t>
            </a:r>
          </a:p>
          <a:p>
            <a:pPr eaLnBrk="1" hangingPunct="1">
              <a:lnSpc>
                <a:spcPct val="90000"/>
              </a:lnSpc>
            </a:pPr>
            <a:r>
              <a:rPr lang="en-GB" sz="2400" dirty="0" smtClean="0">
                <a:latin typeface="Calibri" pitchFamily="34" charset="0"/>
              </a:rPr>
              <a:t>Closely related to local languages of Islamic communities e.g. </a:t>
            </a:r>
            <a:r>
              <a:rPr lang="en-GB" sz="2400" dirty="0" err="1" smtClean="0">
                <a:latin typeface="Calibri" pitchFamily="34" charset="0"/>
              </a:rPr>
              <a:t>Kelantanese</a:t>
            </a:r>
            <a:r>
              <a:rPr lang="en-GB" sz="2400" dirty="0" smtClean="0">
                <a:latin typeface="Calibri" pitchFamily="34" charset="0"/>
              </a:rPr>
              <a:t> (Malaysia), </a:t>
            </a:r>
            <a:r>
              <a:rPr lang="en-GB" sz="2400" dirty="0" err="1" smtClean="0">
                <a:latin typeface="Calibri" pitchFamily="34" charset="0"/>
              </a:rPr>
              <a:t>Minangkabau</a:t>
            </a:r>
            <a:r>
              <a:rPr lang="en-GB" sz="2400" dirty="0" smtClean="0">
                <a:latin typeface="Calibri" pitchFamily="34" charset="0"/>
              </a:rPr>
              <a:t> (Indonesia), </a:t>
            </a:r>
            <a:r>
              <a:rPr lang="en-GB" sz="2400" dirty="0" err="1" smtClean="0">
                <a:latin typeface="Calibri" pitchFamily="34" charset="0"/>
              </a:rPr>
              <a:t>Yawi</a:t>
            </a:r>
            <a:r>
              <a:rPr lang="en-GB" sz="2400" dirty="0" smtClean="0">
                <a:latin typeface="Calibri" pitchFamily="34" charset="0"/>
              </a:rPr>
              <a:t> (Thailand)</a:t>
            </a:r>
          </a:p>
          <a:p>
            <a:pPr eaLnBrk="1" hangingPunct="1">
              <a:lnSpc>
                <a:spcPct val="90000"/>
              </a:lnSpc>
            </a:pPr>
            <a:endParaRPr lang="en-GB" dirty="0" smtClean="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11560" y="260648"/>
            <a:ext cx="7772400" cy="1152128"/>
          </a:xfrm>
        </p:spPr>
        <p:txBody>
          <a:bodyPr/>
          <a:lstStyle/>
          <a:p>
            <a:pPr eaLnBrk="1" hangingPunct="1"/>
            <a:r>
              <a:rPr lang="en-US" sz="4000" b="1" dirty="0" smtClean="0">
                <a:latin typeface="Calibri" pitchFamily="34" charset="0"/>
              </a:rPr>
              <a:t>   Religious and cultural context</a:t>
            </a:r>
          </a:p>
        </p:txBody>
      </p:sp>
      <p:sp>
        <p:nvSpPr>
          <p:cNvPr id="3075" name="Rectangle 3"/>
          <p:cNvSpPr>
            <a:spLocks noGrp="1" noChangeArrowheads="1"/>
          </p:cNvSpPr>
          <p:nvPr>
            <p:ph type="body" idx="1"/>
          </p:nvPr>
        </p:nvSpPr>
        <p:spPr>
          <a:xfrm>
            <a:off x="395536" y="1628800"/>
            <a:ext cx="8496944" cy="4330824"/>
          </a:xfrm>
        </p:spPr>
        <p:txBody>
          <a:bodyPr/>
          <a:lstStyle/>
          <a:p>
            <a:pPr eaLnBrk="1" hangingPunct="1">
              <a:lnSpc>
                <a:spcPct val="90000"/>
              </a:lnSpc>
            </a:pPr>
            <a:r>
              <a:rPr lang="en-GB" sz="2400" dirty="0" smtClean="0">
                <a:latin typeface="Calibri" pitchFamily="34" charset="0"/>
              </a:rPr>
              <a:t>Vietnam &amp; Cambodia – oldest textual history, </a:t>
            </a:r>
            <a:r>
              <a:rPr lang="en-GB" sz="2400" dirty="0" err="1" smtClean="0">
                <a:latin typeface="Calibri" pitchFamily="34" charset="0"/>
              </a:rPr>
              <a:t>Kufic</a:t>
            </a:r>
            <a:r>
              <a:rPr lang="en-GB" sz="2400" dirty="0" smtClean="0">
                <a:latin typeface="Calibri" pitchFamily="34" charset="0"/>
              </a:rPr>
              <a:t> inscriptions from 1035 CE (Vietnam)</a:t>
            </a:r>
          </a:p>
          <a:p>
            <a:pPr eaLnBrk="1" hangingPunct="1">
              <a:lnSpc>
                <a:spcPct val="90000"/>
              </a:lnSpc>
              <a:buNone/>
            </a:pPr>
            <a:endParaRPr lang="en-GB" sz="800" dirty="0" smtClean="0">
              <a:latin typeface="Calibri" pitchFamily="34" charset="0"/>
            </a:endParaRPr>
          </a:p>
          <a:p>
            <a:pPr eaLnBrk="1" hangingPunct="1">
              <a:lnSpc>
                <a:spcPct val="90000"/>
              </a:lnSpc>
            </a:pPr>
            <a:r>
              <a:rPr lang="en-GB" sz="2400" dirty="0" smtClean="0">
                <a:latin typeface="Calibri" pitchFamily="34" charset="0"/>
              </a:rPr>
              <a:t>Earliest conversion of a Malay ruler c.1280 CE – spread of Islam early 14</a:t>
            </a:r>
            <a:r>
              <a:rPr lang="en-GB" sz="2400" baseline="30000" dirty="0" smtClean="0">
                <a:latin typeface="Calibri" pitchFamily="34" charset="0"/>
              </a:rPr>
              <a:t>th</a:t>
            </a:r>
            <a:r>
              <a:rPr lang="en-GB" sz="2400" dirty="0" smtClean="0">
                <a:latin typeface="Calibri" pitchFamily="34" charset="0"/>
              </a:rPr>
              <a:t> century, beyond elite sphere early 17</a:t>
            </a:r>
            <a:r>
              <a:rPr lang="en-GB" sz="2400" baseline="30000" dirty="0" smtClean="0">
                <a:latin typeface="Calibri" pitchFamily="34" charset="0"/>
              </a:rPr>
              <a:t>th</a:t>
            </a:r>
            <a:r>
              <a:rPr lang="en-GB" sz="2400" dirty="0" smtClean="0">
                <a:latin typeface="Calibri" pitchFamily="34" charset="0"/>
              </a:rPr>
              <a:t> century</a:t>
            </a:r>
          </a:p>
          <a:p>
            <a:pPr eaLnBrk="1" hangingPunct="1">
              <a:lnSpc>
                <a:spcPct val="90000"/>
              </a:lnSpc>
              <a:buNone/>
            </a:pPr>
            <a:endParaRPr lang="en-GB" sz="800" dirty="0" smtClean="0">
              <a:latin typeface="Calibri" pitchFamily="34" charset="0"/>
            </a:endParaRPr>
          </a:p>
          <a:p>
            <a:pPr eaLnBrk="1" hangingPunct="1">
              <a:lnSpc>
                <a:spcPct val="90000"/>
              </a:lnSpc>
            </a:pPr>
            <a:r>
              <a:rPr lang="en-GB" sz="2400" dirty="0" smtClean="0">
                <a:latin typeface="Calibri" pitchFamily="34" charset="0"/>
              </a:rPr>
              <a:t>215 million people or 40% of SE Asia’s population Muslim</a:t>
            </a:r>
          </a:p>
          <a:p>
            <a:pPr eaLnBrk="1" hangingPunct="1">
              <a:lnSpc>
                <a:spcPct val="90000"/>
              </a:lnSpc>
              <a:buNone/>
            </a:pPr>
            <a:endParaRPr lang="en-GB" sz="800" dirty="0" smtClean="0">
              <a:latin typeface="Calibri" pitchFamily="34" charset="0"/>
            </a:endParaRPr>
          </a:p>
          <a:p>
            <a:pPr eaLnBrk="1" hangingPunct="1">
              <a:lnSpc>
                <a:spcPct val="90000"/>
              </a:lnSpc>
            </a:pPr>
            <a:r>
              <a:rPr lang="en-GB" sz="2400" dirty="0" smtClean="0">
                <a:latin typeface="Calibri" pitchFamily="34" charset="0"/>
              </a:rPr>
              <a:t>Indonesia has world’s largest Muslim population (190 million)</a:t>
            </a:r>
          </a:p>
          <a:p>
            <a:pPr eaLnBrk="1" hangingPunct="1">
              <a:lnSpc>
                <a:spcPct val="90000"/>
              </a:lnSpc>
              <a:buNone/>
            </a:pPr>
            <a:endParaRPr lang="en-GB" sz="800" dirty="0" smtClean="0">
              <a:latin typeface="Calibri" pitchFamily="34" charset="0"/>
            </a:endParaRPr>
          </a:p>
          <a:p>
            <a:pPr eaLnBrk="1" hangingPunct="1">
              <a:lnSpc>
                <a:spcPct val="90000"/>
              </a:lnSpc>
            </a:pPr>
            <a:r>
              <a:rPr lang="en-GB" sz="2400" dirty="0" smtClean="0">
                <a:latin typeface="Calibri" pitchFamily="34" charset="0"/>
              </a:rPr>
              <a:t>Official religion of Malaysia (for Malays) and Brunei</a:t>
            </a:r>
          </a:p>
          <a:p>
            <a:pPr eaLnBrk="1" hangingPunct="1">
              <a:lnSpc>
                <a:spcPct val="90000"/>
              </a:lnSpc>
              <a:buNone/>
            </a:pPr>
            <a:endParaRPr lang="en-GB" sz="800" dirty="0" smtClean="0">
              <a:latin typeface="Calibri" pitchFamily="34" charset="0"/>
            </a:endParaRPr>
          </a:p>
          <a:p>
            <a:pPr eaLnBrk="1" hangingPunct="1">
              <a:lnSpc>
                <a:spcPct val="90000"/>
              </a:lnSpc>
            </a:pPr>
            <a:r>
              <a:rPr lang="en-GB" sz="2400" dirty="0" smtClean="0">
                <a:latin typeface="Calibri" pitchFamily="34" charset="0"/>
              </a:rPr>
              <a:t>Muslim communities in Singapore (15%), Philippines (5-9%), Thailand (4.6%), Burma (4%)in Cambodia (2-5%), Vietnam (0.1%)</a:t>
            </a:r>
          </a:p>
          <a:p>
            <a:pPr eaLnBrk="1" hangingPunct="1">
              <a:lnSpc>
                <a:spcPct val="90000"/>
              </a:lnSpc>
              <a:buNone/>
            </a:pPr>
            <a:endParaRPr lang="en-GB" sz="800" dirty="0" smtClean="0">
              <a:latin typeface="Calibri" pitchFamily="34" charset="0"/>
            </a:endParaRPr>
          </a:p>
          <a:p>
            <a:pPr eaLnBrk="1" hangingPunct="1">
              <a:lnSpc>
                <a:spcPct val="90000"/>
              </a:lnSpc>
            </a:pPr>
            <a:endParaRPr lang="en-GB" sz="2400" dirty="0" smtClean="0">
              <a:latin typeface="Calibri" pitchFamily="34" charset="0"/>
            </a:endParaRPr>
          </a:p>
          <a:p>
            <a:pPr eaLnBrk="1" hangingPunct="1">
              <a:lnSpc>
                <a:spcPct val="90000"/>
              </a:lnSpc>
            </a:pPr>
            <a:endParaRPr lang="en-GB" sz="2400" dirty="0" smtClean="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55576" y="260648"/>
            <a:ext cx="7772400" cy="792088"/>
          </a:xfrm>
        </p:spPr>
        <p:txBody>
          <a:bodyPr/>
          <a:lstStyle/>
          <a:p>
            <a:pPr eaLnBrk="1" hangingPunct="1"/>
            <a:r>
              <a:rPr lang="en-US" sz="4000" b="1" dirty="0" smtClean="0">
                <a:latin typeface="Calibri" pitchFamily="34" charset="0"/>
              </a:rPr>
              <a:t>Islam in Southeast Asia</a:t>
            </a:r>
            <a:r>
              <a:rPr lang="en-US" sz="1400" b="1" dirty="0" smtClean="0">
                <a:latin typeface="Calibri" pitchFamily="34" charset="0"/>
              </a:rPr>
              <a:t/>
            </a:r>
            <a:br>
              <a:rPr lang="en-US" sz="1400" b="1" dirty="0" smtClean="0">
                <a:latin typeface="Calibri" pitchFamily="34" charset="0"/>
              </a:rPr>
            </a:br>
            <a:r>
              <a:rPr lang="en-US" sz="1400" b="1" dirty="0" smtClean="0">
                <a:latin typeface="Calibri" pitchFamily="34" charset="0"/>
              </a:rPr>
              <a:t> </a:t>
            </a:r>
            <a:r>
              <a:rPr lang="en-US" sz="1400" b="1" dirty="0" smtClean="0">
                <a:latin typeface="Calibri" pitchFamily="34" charset="0"/>
                <a:hlinkClick r:id="rId3"/>
              </a:rPr>
              <a:t>http://sites.asiasociety.org/education/islam_in_seasia/images/maps/11SEAsiaReligions.pdf</a:t>
            </a:r>
            <a:r>
              <a:rPr lang="en-US" sz="1400" b="1" dirty="0" smtClean="0">
                <a:latin typeface="Calibri" pitchFamily="34" charset="0"/>
              </a:rPr>
              <a:t> </a:t>
            </a:r>
          </a:p>
        </p:txBody>
      </p:sp>
      <p:sp>
        <p:nvSpPr>
          <p:cNvPr id="3075" name="Rectangle 3"/>
          <p:cNvSpPr>
            <a:spLocks noGrp="1" noChangeArrowheads="1"/>
          </p:cNvSpPr>
          <p:nvPr>
            <p:ph type="body" idx="1"/>
          </p:nvPr>
        </p:nvSpPr>
        <p:spPr>
          <a:xfrm>
            <a:off x="683568" y="1700808"/>
            <a:ext cx="7772400" cy="4114800"/>
          </a:xfrm>
        </p:spPr>
        <p:txBody>
          <a:bodyPr/>
          <a:lstStyle/>
          <a:p>
            <a:pPr eaLnBrk="1" hangingPunct="1">
              <a:lnSpc>
                <a:spcPct val="90000"/>
              </a:lnSpc>
              <a:buNone/>
            </a:pPr>
            <a:endParaRPr lang="en-GB" sz="3600" dirty="0" smtClean="0">
              <a:latin typeface="Calibri" pitchFamily="34" charset="0"/>
            </a:endParaRPr>
          </a:p>
        </p:txBody>
      </p:sp>
      <p:pic>
        <p:nvPicPr>
          <p:cNvPr id="6" name="Picture 5"/>
          <p:cNvPicPr/>
          <p:nvPr/>
        </p:nvPicPr>
        <p:blipFill>
          <a:blip r:embed="rId4"/>
          <a:srcRect l="5306" t="9957" r="6337" b="11252"/>
          <a:stretch>
            <a:fillRect/>
          </a:stretch>
        </p:blipFill>
        <p:spPr bwMode="auto">
          <a:xfrm>
            <a:off x="323528" y="1268760"/>
            <a:ext cx="4208629" cy="4968552"/>
          </a:xfrm>
          <a:prstGeom prst="rect">
            <a:avLst/>
          </a:prstGeom>
          <a:noFill/>
          <a:ln w="9525">
            <a:miter lim="800000"/>
            <a:headEnd/>
            <a:tailEnd/>
          </a:ln>
          <a:effectLst/>
        </p:spPr>
      </p:pic>
      <p:pic>
        <p:nvPicPr>
          <p:cNvPr id="7" name="Picture 6"/>
          <p:cNvPicPr/>
          <p:nvPr/>
        </p:nvPicPr>
        <p:blipFill>
          <a:blip r:embed="rId5"/>
          <a:srcRect l="5341" t="9969" r="6180" b="10113"/>
          <a:stretch>
            <a:fillRect/>
          </a:stretch>
        </p:blipFill>
        <p:spPr bwMode="auto">
          <a:xfrm>
            <a:off x="4788024" y="1340768"/>
            <a:ext cx="4104456" cy="4896544"/>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9552" y="260648"/>
            <a:ext cx="7988424" cy="1152128"/>
          </a:xfrm>
        </p:spPr>
        <p:txBody>
          <a:bodyPr/>
          <a:lstStyle/>
          <a:p>
            <a:pPr eaLnBrk="1" hangingPunct="1"/>
            <a:r>
              <a:rPr lang="en-US" sz="4000" b="1" dirty="0" smtClean="0">
                <a:latin typeface="Calibri" pitchFamily="34" charset="0"/>
              </a:rPr>
              <a:t>Characterizing Islam in SE Asia…</a:t>
            </a:r>
          </a:p>
        </p:txBody>
      </p:sp>
      <p:sp>
        <p:nvSpPr>
          <p:cNvPr id="3075" name="Rectangle 3"/>
          <p:cNvSpPr>
            <a:spLocks noGrp="1" noChangeArrowheads="1"/>
          </p:cNvSpPr>
          <p:nvPr>
            <p:ph type="body" idx="1"/>
          </p:nvPr>
        </p:nvSpPr>
        <p:spPr>
          <a:xfrm>
            <a:off x="539552" y="1772816"/>
            <a:ext cx="8280920" cy="4186808"/>
          </a:xfrm>
        </p:spPr>
        <p:txBody>
          <a:bodyPr/>
          <a:lstStyle/>
          <a:p>
            <a:pPr eaLnBrk="1" hangingPunct="1">
              <a:lnSpc>
                <a:spcPct val="90000"/>
              </a:lnSpc>
              <a:buNone/>
            </a:pPr>
            <a:r>
              <a:rPr lang="en-GB" sz="2800" i="1" dirty="0" smtClean="0">
                <a:latin typeface="Calibri" pitchFamily="34" charset="0"/>
              </a:rPr>
              <a:t>“Islamic communities of SE Asia are diverse, complex and increasingly influential in the broader Islamic world. However, the extraordinary breadth of practices and norms across the Muslim world is not widely understood outside the region – </a:t>
            </a:r>
            <a:r>
              <a:rPr lang="en-GB" sz="2800" b="1" i="1" dirty="0" smtClean="0">
                <a:latin typeface="Calibri" pitchFamily="34" charset="0"/>
              </a:rPr>
              <a:t>often because of the difficulty of locating and putting into context the material produced by Muslims themselves</a:t>
            </a:r>
            <a:r>
              <a:rPr lang="en-GB" sz="2800" i="1" dirty="0" smtClean="0">
                <a:latin typeface="Calibri" pitchFamily="34" charset="0"/>
              </a:rPr>
              <a:t>”</a:t>
            </a:r>
            <a:endParaRPr lang="en-GB" sz="2800" dirty="0" smtClean="0">
              <a:latin typeface="Calibri" pitchFamily="34" charset="0"/>
            </a:endParaRPr>
          </a:p>
          <a:p>
            <a:pPr eaLnBrk="1" hangingPunct="1">
              <a:lnSpc>
                <a:spcPct val="90000"/>
              </a:lnSpc>
              <a:buNone/>
            </a:pPr>
            <a:endParaRPr lang="en-GB" sz="1200" dirty="0" smtClean="0">
              <a:latin typeface="Calibri" pitchFamily="34" charset="0"/>
            </a:endParaRPr>
          </a:p>
          <a:p>
            <a:pPr eaLnBrk="1" hangingPunct="1">
              <a:lnSpc>
                <a:spcPct val="90000"/>
              </a:lnSpc>
              <a:buNone/>
            </a:pPr>
            <a:endParaRPr lang="en-GB" sz="1200" dirty="0" smtClean="0">
              <a:latin typeface="Calibri" pitchFamily="34" charset="0"/>
            </a:endParaRPr>
          </a:p>
          <a:p>
            <a:pPr eaLnBrk="1" hangingPunct="1">
              <a:lnSpc>
                <a:spcPct val="90000"/>
              </a:lnSpc>
              <a:buNone/>
            </a:pPr>
            <a:endParaRPr lang="en-GB" sz="1200" dirty="0" smtClean="0">
              <a:latin typeface="Calibri" pitchFamily="34" charset="0"/>
            </a:endParaRPr>
          </a:p>
          <a:p>
            <a:pPr eaLnBrk="1" hangingPunct="1">
              <a:lnSpc>
                <a:spcPct val="90000"/>
              </a:lnSpc>
              <a:buNone/>
            </a:pPr>
            <a:r>
              <a:rPr lang="en-GB" sz="1800" dirty="0" smtClean="0">
                <a:latin typeface="Calibri" pitchFamily="34" charset="0"/>
              </a:rPr>
              <a:t>	Back cover, </a:t>
            </a:r>
            <a:r>
              <a:rPr lang="en-GB" sz="1800" dirty="0" err="1" smtClean="0">
                <a:latin typeface="Calibri" pitchFamily="34" charset="0"/>
              </a:rPr>
              <a:t>Fealy</a:t>
            </a:r>
            <a:r>
              <a:rPr lang="en-GB" sz="1800" dirty="0" smtClean="0">
                <a:latin typeface="Calibri" pitchFamily="34" charset="0"/>
              </a:rPr>
              <a:t> G &amp; Hooker, V. </a:t>
            </a:r>
            <a:r>
              <a:rPr lang="en-GB" sz="1800" i="1" dirty="0" smtClean="0">
                <a:latin typeface="Calibri" pitchFamily="34" charset="0"/>
              </a:rPr>
              <a:t>Voices of Islam in Southeast Asia: A Contemporary Source Book</a:t>
            </a:r>
            <a:r>
              <a:rPr lang="en-GB" sz="1800" dirty="0" smtClean="0">
                <a:latin typeface="Calibri" pitchFamily="34" charset="0"/>
              </a:rPr>
              <a:t> (2006) ISEAS Singapore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9512" y="260648"/>
            <a:ext cx="8640960" cy="1152128"/>
          </a:xfrm>
        </p:spPr>
        <p:txBody>
          <a:bodyPr/>
          <a:lstStyle/>
          <a:p>
            <a:pPr eaLnBrk="1" hangingPunct="1"/>
            <a:r>
              <a:rPr lang="en-US" sz="4000" b="1" dirty="0" smtClean="0">
                <a:latin typeface="Calibri" pitchFamily="34" charset="0"/>
              </a:rPr>
              <a:t>Role of the vernacular in </a:t>
            </a:r>
            <a:br>
              <a:rPr lang="en-US" sz="4000" b="1" dirty="0" smtClean="0">
                <a:latin typeface="Calibri" pitchFamily="34" charset="0"/>
              </a:rPr>
            </a:br>
            <a:r>
              <a:rPr lang="en-US" sz="4000" b="1" dirty="0" smtClean="0">
                <a:latin typeface="Calibri" pitchFamily="34" charset="0"/>
              </a:rPr>
              <a:t>Islamic Cultures of SE Asia</a:t>
            </a:r>
          </a:p>
        </p:txBody>
      </p:sp>
      <p:sp>
        <p:nvSpPr>
          <p:cNvPr id="3075" name="Rectangle 3"/>
          <p:cNvSpPr>
            <a:spLocks noGrp="1" noChangeArrowheads="1"/>
          </p:cNvSpPr>
          <p:nvPr>
            <p:ph type="body" idx="1"/>
          </p:nvPr>
        </p:nvSpPr>
        <p:spPr>
          <a:xfrm>
            <a:off x="323528" y="1700808"/>
            <a:ext cx="8640960" cy="4258816"/>
          </a:xfrm>
        </p:spPr>
        <p:txBody>
          <a:bodyPr/>
          <a:lstStyle/>
          <a:p>
            <a:pPr eaLnBrk="1" hangingPunct="1">
              <a:lnSpc>
                <a:spcPct val="90000"/>
              </a:lnSpc>
              <a:buNone/>
            </a:pPr>
            <a:r>
              <a:rPr lang="en-GB" sz="2800" b="1" dirty="0" smtClean="0">
                <a:latin typeface="Calibri" pitchFamily="34" charset="0"/>
              </a:rPr>
              <a:t>As noted by </a:t>
            </a:r>
            <a:r>
              <a:rPr lang="en-GB" sz="2800" b="1" dirty="0" err="1" smtClean="0">
                <a:latin typeface="Calibri" pitchFamily="34" charset="0"/>
              </a:rPr>
              <a:t>Fealy</a:t>
            </a:r>
            <a:r>
              <a:rPr lang="en-GB" sz="2800" b="1" dirty="0" smtClean="0">
                <a:latin typeface="Calibri" pitchFamily="34" charset="0"/>
              </a:rPr>
              <a:t> and Hooker:</a:t>
            </a:r>
          </a:p>
          <a:p>
            <a:pPr eaLnBrk="1" hangingPunct="1">
              <a:lnSpc>
                <a:spcPct val="90000"/>
              </a:lnSpc>
            </a:pPr>
            <a:r>
              <a:rPr lang="en-GB" sz="2800" dirty="0" smtClean="0">
                <a:latin typeface="Calibri" pitchFamily="34" charset="0"/>
              </a:rPr>
              <a:t>Most Southeast Asian Muslims learn about Islam through their own vernaculars</a:t>
            </a:r>
          </a:p>
          <a:p>
            <a:pPr eaLnBrk="1" hangingPunct="1">
              <a:lnSpc>
                <a:spcPct val="90000"/>
              </a:lnSpc>
            </a:pPr>
            <a:r>
              <a:rPr lang="en-GB" sz="2800" dirty="0" smtClean="0">
                <a:latin typeface="Calibri" pitchFamily="34" charset="0"/>
              </a:rPr>
              <a:t>Vernacular acts as a bridge between original sources and contemporary faithful</a:t>
            </a:r>
          </a:p>
          <a:p>
            <a:pPr eaLnBrk="1" hangingPunct="1">
              <a:lnSpc>
                <a:spcPct val="90000"/>
              </a:lnSpc>
            </a:pPr>
            <a:r>
              <a:rPr lang="en-GB" sz="2800" dirty="0" smtClean="0">
                <a:latin typeface="Calibri" pitchFamily="34" charset="0"/>
              </a:rPr>
              <a:t>Arabic terms transferred from the Arabic script to the vernacular </a:t>
            </a:r>
          </a:p>
          <a:p>
            <a:pPr eaLnBrk="1" hangingPunct="1">
              <a:lnSpc>
                <a:spcPct val="90000"/>
              </a:lnSpc>
            </a:pPr>
            <a:r>
              <a:rPr lang="en-GB" sz="2800" dirty="0" smtClean="0">
                <a:latin typeface="Calibri" pitchFamily="34" charset="0"/>
              </a:rPr>
              <a:t>Languages of Islam in SE Asia numerous and diverse</a:t>
            </a:r>
          </a:p>
          <a:p>
            <a:pPr eaLnBrk="1" hangingPunct="1">
              <a:lnSpc>
                <a:spcPct val="90000"/>
              </a:lnSpc>
            </a:pPr>
            <a:r>
              <a:rPr lang="en-GB" sz="2800" dirty="0" smtClean="0">
                <a:latin typeface="Calibri" pitchFamily="34" charset="0"/>
              </a:rPr>
              <a:t>Richness of SE Asian Islam is expressed in local languages</a:t>
            </a:r>
          </a:p>
          <a:p>
            <a:pPr eaLnBrk="1" hangingPunct="1">
              <a:lnSpc>
                <a:spcPct val="90000"/>
              </a:lnSpc>
              <a:buNone/>
            </a:pPr>
            <a:endParaRPr lang="en-GB" sz="1200" dirty="0" smtClean="0">
              <a:latin typeface="Calibri" pitchFamily="34" charset="0"/>
            </a:endParaRPr>
          </a:p>
          <a:p>
            <a:pPr eaLnBrk="1" hangingPunct="1">
              <a:lnSpc>
                <a:spcPct val="90000"/>
              </a:lnSpc>
              <a:buNone/>
            </a:pPr>
            <a:r>
              <a:rPr lang="en-GB" sz="1400" dirty="0" smtClean="0">
                <a:latin typeface="Calibri" pitchFamily="34" charset="0"/>
              </a:rPr>
              <a:t>p.2 </a:t>
            </a:r>
            <a:r>
              <a:rPr lang="en-GB" sz="1400" dirty="0" err="1" smtClean="0">
                <a:latin typeface="Calibri" pitchFamily="34" charset="0"/>
              </a:rPr>
              <a:t>Fealy</a:t>
            </a:r>
            <a:r>
              <a:rPr lang="en-GB" sz="1400" dirty="0" smtClean="0">
                <a:latin typeface="Calibri" pitchFamily="34" charset="0"/>
              </a:rPr>
              <a:t> G &amp; Hooker, V</a:t>
            </a:r>
            <a:r>
              <a:rPr lang="en-GB" sz="1400" i="1" dirty="0" smtClean="0">
                <a:latin typeface="Calibri" pitchFamily="34" charset="0"/>
              </a:rPr>
              <a:t>. Voices of Islam in Southeast Asia: A Contemporary Source Book </a:t>
            </a:r>
            <a:r>
              <a:rPr lang="en-GB" sz="1400" dirty="0" smtClean="0">
                <a:latin typeface="Calibri" pitchFamily="34" charset="0"/>
              </a:rPr>
              <a:t>(2006) ISEAS Singapore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 calcmode="lin" valueType="num">
                                      <p:cBhvr additive="base">
                                        <p:cTn id="7"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 calcmode="lin" valueType="num">
                                      <p:cBhvr additive="base">
                                        <p:cTn id="13"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anim calcmode="lin" valueType="num">
                                      <p:cBhvr additive="base">
                                        <p:cTn id="19"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4" end="4"/>
                                            </p:txEl>
                                          </p:spTgt>
                                        </p:tgtEl>
                                        <p:attrNameLst>
                                          <p:attrName>style.visibility</p:attrName>
                                        </p:attrNameLst>
                                      </p:cBhvr>
                                      <p:to>
                                        <p:strVal val="visible"/>
                                      </p:to>
                                    </p:set>
                                    <p:anim calcmode="lin" valueType="num">
                                      <p:cBhvr additive="base">
                                        <p:cTn id="25"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5" end="5"/>
                                            </p:txEl>
                                          </p:spTgt>
                                        </p:tgtEl>
                                        <p:attrNameLst>
                                          <p:attrName>style.visibility</p:attrName>
                                        </p:attrNameLst>
                                      </p:cBhvr>
                                      <p:to>
                                        <p:strVal val="visible"/>
                                      </p:to>
                                    </p:set>
                                    <p:anim calcmode="lin" valueType="num">
                                      <p:cBhvr additive="base">
                                        <p:cTn id="31"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9552" y="260648"/>
            <a:ext cx="7988424" cy="1152128"/>
          </a:xfrm>
        </p:spPr>
        <p:txBody>
          <a:bodyPr/>
          <a:lstStyle/>
          <a:p>
            <a:pPr eaLnBrk="1" hangingPunct="1"/>
            <a:r>
              <a:rPr lang="en-US" sz="4000" b="1" dirty="0" smtClean="0">
                <a:latin typeface="Calibri" pitchFamily="34" charset="0"/>
              </a:rPr>
              <a:t>Perceptions of Islam in SE Asia</a:t>
            </a:r>
          </a:p>
        </p:txBody>
      </p:sp>
      <p:sp>
        <p:nvSpPr>
          <p:cNvPr id="3075" name="Rectangle 3"/>
          <p:cNvSpPr>
            <a:spLocks noGrp="1" noChangeArrowheads="1"/>
          </p:cNvSpPr>
          <p:nvPr>
            <p:ph type="body" idx="1"/>
          </p:nvPr>
        </p:nvSpPr>
        <p:spPr>
          <a:xfrm>
            <a:off x="395536" y="1556792"/>
            <a:ext cx="8496944" cy="4258816"/>
          </a:xfrm>
        </p:spPr>
        <p:txBody>
          <a:bodyPr/>
          <a:lstStyle/>
          <a:p>
            <a:pPr eaLnBrk="1" hangingPunct="1">
              <a:lnSpc>
                <a:spcPct val="90000"/>
              </a:lnSpc>
              <a:buNone/>
            </a:pPr>
            <a:r>
              <a:rPr lang="en-GB" sz="2800" b="1" dirty="0" smtClean="0">
                <a:latin typeface="Calibri" pitchFamily="34" charset="0"/>
              </a:rPr>
              <a:t>Indonesia</a:t>
            </a:r>
          </a:p>
          <a:p>
            <a:pPr eaLnBrk="1" hangingPunct="1">
              <a:lnSpc>
                <a:spcPct val="90000"/>
              </a:lnSpc>
              <a:buNone/>
            </a:pPr>
            <a:r>
              <a:rPr lang="en-GB" sz="2800" dirty="0" smtClean="0">
                <a:latin typeface="Calibri" pitchFamily="34" charset="0"/>
              </a:rPr>
              <a:t>“</a:t>
            </a:r>
            <a:r>
              <a:rPr lang="en-GB" sz="2800" i="1" dirty="0" smtClean="0">
                <a:latin typeface="Calibri" pitchFamily="34" charset="0"/>
              </a:rPr>
              <a:t>Because of the archipelago’s position in the </a:t>
            </a:r>
            <a:r>
              <a:rPr lang="en-GB" sz="2800" i="1" dirty="0" err="1" smtClean="0">
                <a:latin typeface="Calibri" pitchFamily="34" charset="0"/>
              </a:rPr>
              <a:t>Southeastern</a:t>
            </a:r>
            <a:r>
              <a:rPr lang="en-GB" sz="2800" i="1" dirty="0" smtClean="0">
                <a:latin typeface="Calibri" pitchFamily="34" charset="0"/>
              </a:rPr>
              <a:t> Indian ocean, far from the authentic Muslim lands of the Arab world, because of its Hindu-Buddhist cultural legacy, and because of the suppression of Muslim energies during the long period of Dutch colonial rule, </a:t>
            </a:r>
            <a:r>
              <a:rPr lang="en-GB" sz="2800" b="1" i="1" dirty="0" smtClean="0">
                <a:latin typeface="Calibri" pitchFamily="34" charset="0"/>
              </a:rPr>
              <a:t>Indonesian Muslim practice has often been characterized as impure syncretism”</a:t>
            </a:r>
          </a:p>
          <a:p>
            <a:pPr eaLnBrk="1" hangingPunct="1">
              <a:lnSpc>
                <a:spcPct val="90000"/>
              </a:lnSpc>
              <a:buNone/>
            </a:pPr>
            <a:endParaRPr lang="en-GB" sz="800" i="1" dirty="0" smtClean="0">
              <a:latin typeface="Calibri" pitchFamily="34" charset="0"/>
            </a:endParaRPr>
          </a:p>
          <a:p>
            <a:pPr eaLnBrk="1" hangingPunct="1">
              <a:lnSpc>
                <a:spcPct val="90000"/>
              </a:lnSpc>
              <a:buNone/>
            </a:pPr>
            <a:r>
              <a:rPr lang="en-GB" sz="2800" dirty="0" smtClean="0">
                <a:latin typeface="Calibri" pitchFamily="34" charset="0"/>
              </a:rPr>
              <a:t>	</a:t>
            </a:r>
            <a:r>
              <a:rPr lang="en-GB" sz="1800" dirty="0" smtClean="0">
                <a:latin typeface="Calibri" pitchFamily="34" charset="0"/>
              </a:rPr>
              <a:t>Professor Anne Rasmussen – </a:t>
            </a:r>
            <a:r>
              <a:rPr lang="en-GB" sz="1800" i="1" dirty="0" smtClean="0">
                <a:latin typeface="Calibri" pitchFamily="34" charset="0"/>
              </a:rPr>
              <a:t>The Aesthetics of Arab Music, Language, and Performance in the Worlds of Indonesian Islam </a:t>
            </a:r>
            <a:r>
              <a:rPr lang="en-GB" sz="1800" dirty="0" smtClean="0">
                <a:latin typeface="Calibri" pitchFamily="34" charset="0"/>
              </a:rPr>
              <a:t>(abstract), presented at the World Congress for Middle Eastern Studies, Barcelona, 2010</a:t>
            </a:r>
          </a:p>
          <a:p>
            <a:pPr eaLnBrk="1" hangingPunct="1">
              <a:lnSpc>
                <a:spcPct val="90000"/>
              </a:lnSpc>
              <a:buNone/>
            </a:pPr>
            <a:r>
              <a:rPr lang="en-GB" sz="1800" dirty="0" smtClean="0">
                <a:latin typeface="Calibri" pitchFamily="34" charset="0"/>
              </a:rPr>
              <a:t>	</a:t>
            </a:r>
            <a:r>
              <a:rPr lang="en-GB" sz="1200" dirty="0" smtClean="0">
                <a:latin typeface="Calibri" pitchFamily="34" charset="0"/>
                <a:hlinkClick r:id="rId3"/>
              </a:rPr>
              <a:t>http://www.smlc.religionmusic.leeds.ac.uk/assets/Islam%20in%20Performance%20Poster.pdf</a:t>
            </a:r>
            <a:r>
              <a:rPr lang="en-GB" sz="1200" dirty="0" smtClean="0">
                <a:latin typeface="Calibri" pitchFamily="34" charset="0"/>
              </a:rPr>
              <a:t> (accessed 18.3.12)</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260648"/>
            <a:ext cx="8964488" cy="1080120"/>
          </a:xfrm>
        </p:spPr>
        <p:txBody>
          <a:bodyPr/>
          <a:lstStyle/>
          <a:p>
            <a:pPr eaLnBrk="1" hangingPunct="1"/>
            <a:r>
              <a:rPr lang="en-US" sz="4000" b="1" dirty="0" smtClean="0">
                <a:latin typeface="Calibri" pitchFamily="34" charset="0"/>
              </a:rPr>
              <a:t>Increased influence in the Islamic world </a:t>
            </a:r>
          </a:p>
        </p:txBody>
      </p:sp>
      <p:sp>
        <p:nvSpPr>
          <p:cNvPr id="3075" name="Rectangle 3"/>
          <p:cNvSpPr>
            <a:spLocks noGrp="1" noChangeArrowheads="1"/>
          </p:cNvSpPr>
          <p:nvPr>
            <p:ph type="body" idx="1"/>
          </p:nvPr>
        </p:nvSpPr>
        <p:spPr>
          <a:xfrm>
            <a:off x="395536" y="1484784"/>
            <a:ext cx="8352928" cy="4330824"/>
          </a:xfrm>
        </p:spPr>
        <p:txBody>
          <a:bodyPr/>
          <a:lstStyle/>
          <a:p>
            <a:pPr eaLnBrk="1" hangingPunct="1">
              <a:lnSpc>
                <a:spcPct val="90000"/>
              </a:lnSpc>
              <a:buNone/>
            </a:pPr>
            <a:r>
              <a:rPr lang="en-GB" sz="2800" i="1" dirty="0" smtClean="0">
                <a:latin typeface="Calibri" pitchFamily="34" charset="0"/>
              </a:rPr>
              <a:t>“Key to Indonesian Islamic arts (…) are the aesthetics of Arabic language and music, which constitute a global aesthetic system that Indonesian artists </a:t>
            </a:r>
            <a:r>
              <a:rPr lang="en-GB" sz="2800" b="1" i="1" dirty="0" smtClean="0">
                <a:latin typeface="Calibri" pitchFamily="34" charset="0"/>
              </a:rPr>
              <a:t>both reference and resist depending on their cultural background and political orientation. </a:t>
            </a:r>
          </a:p>
          <a:p>
            <a:pPr eaLnBrk="1" hangingPunct="1">
              <a:lnSpc>
                <a:spcPct val="90000"/>
              </a:lnSpc>
              <a:buNone/>
            </a:pPr>
            <a:r>
              <a:rPr lang="en-GB" sz="2800" i="1" dirty="0" smtClean="0">
                <a:latin typeface="Calibri" pitchFamily="34" charset="0"/>
              </a:rPr>
              <a:t>From seashore to department store the contexts and contents of Islamic music in Indonesia represents a vibrant and meaningful stream of Indonesian culture as well as an aspect of global Islam that is creative, dynamic and sophisticated”</a:t>
            </a:r>
          </a:p>
          <a:p>
            <a:pPr eaLnBrk="1" hangingPunct="1">
              <a:lnSpc>
                <a:spcPct val="90000"/>
              </a:lnSpc>
              <a:buNone/>
            </a:pPr>
            <a:endParaRPr lang="en-GB" sz="1600" dirty="0" smtClean="0">
              <a:latin typeface="Calibri" pitchFamily="34" charset="0"/>
            </a:endParaRPr>
          </a:p>
          <a:p>
            <a:pPr eaLnBrk="1" hangingPunct="1">
              <a:lnSpc>
                <a:spcPct val="90000"/>
              </a:lnSpc>
              <a:buNone/>
            </a:pPr>
            <a:r>
              <a:rPr lang="en-GB" sz="1200" dirty="0" smtClean="0">
                <a:latin typeface="Calibri" pitchFamily="34" charset="0"/>
              </a:rPr>
              <a:t>	</a:t>
            </a:r>
            <a:r>
              <a:rPr lang="en-GB" sz="1400" dirty="0" smtClean="0">
                <a:latin typeface="Calibri" pitchFamily="34" charset="0"/>
              </a:rPr>
              <a:t>Professor Anne Rasmussen – </a:t>
            </a:r>
            <a:r>
              <a:rPr lang="en-GB" sz="1400" i="1" dirty="0" smtClean="0">
                <a:latin typeface="Calibri" pitchFamily="34" charset="0"/>
              </a:rPr>
              <a:t>The Aesthetics of Arab Music, Language, and Performance in the Worlds of Indonesian Islam </a:t>
            </a:r>
            <a:r>
              <a:rPr lang="en-GB" sz="1400" dirty="0" smtClean="0">
                <a:latin typeface="Calibri" pitchFamily="34" charset="0"/>
              </a:rPr>
              <a:t>(abstract), presented at the World Congress for Middle Eastern Studies, Barcelona, 2010</a:t>
            </a:r>
          </a:p>
          <a:p>
            <a:pPr eaLnBrk="1" hangingPunct="1">
              <a:lnSpc>
                <a:spcPct val="90000"/>
              </a:lnSpc>
              <a:buNone/>
            </a:pPr>
            <a:r>
              <a:rPr lang="en-GB" sz="1400" dirty="0" smtClean="0">
                <a:latin typeface="Calibri" pitchFamily="34" charset="0"/>
              </a:rPr>
              <a:t>	</a:t>
            </a:r>
            <a:r>
              <a:rPr lang="en-GB" sz="1400" dirty="0" smtClean="0">
                <a:latin typeface="Calibri" pitchFamily="34" charset="0"/>
                <a:hlinkClick r:id="rId3"/>
              </a:rPr>
              <a:t>http://www.smlc.religionmusic.leeds.ac.uk/assets/Islam%20in%20Performance%20Poster.pdf</a:t>
            </a:r>
            <a:r>
              <a:rPr lang="en-GB" sz="1400" dirty="0" smtClean="0">
                <a:latin typeface="Calibri" pitchFamily="34" charset="0"/>
              </a:rPr>
              <a:t> (accessed 18.3.12)</a:t>
            </a:r>
          </a:p>
          <a:p>
            <a:pPr eaLnBrk="1" hangingPunct="1">
              <a:lnSpc>
                <a:spcPct val="90000"/>
              </a:lnSpc>
              <a:buNone/>
            </a:pPr>
            <a:endParaRPr lang="en-GB" sz="2800" dirty="0" smtClean="0">
              <a:latin typeface="Calibri" pitchFamily="34" charset="0"/>
            </a:endParaRPr>
          </a:p>
          <a:p>
            <a:pPr eaLnBrk="1" hangingPunct="1">
              <a:lnSpc>
                <a:spcPct val="90000"/>
              </a:lnSpc>
              <a:buNone/>
            </a:pPr>
            <a:endParaRPr lang="en-GB" sz="3600" dirty="0" smtClean="0">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1297</TotalTime>
  <Words>4585</Words>
  <Application>Microsoft Office PowerPoint</Application>
  <PresentationFormat>On-screen Show (4:3)</PresentationFormat>
  <Paragraphs>239</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Blank Presentation</vt:lpstr>
      <vt:lpstr>Sustaining a Global Society: Languages of the Wider World</vt:lpstr>
      <vt:lpstr>Malayo-Polynesian languages in SE Asia </vt:lpstr>
      <vt:lpstr>Linguistic context</vt:lpstr>
      <vt:lpstr>   Religious and cultural context</vt:lpstr>
      <vt:lpstr>Islam in Southeast Asia  http://sites.asiasociety.org/education/islam_in_seasia/images/maps/11SEAsiaReligions.pdf </vt:lpstr>
      <vt:lpstr>Characterizing Islam in SE Asia…</vt:lpstr>
      <vt:lpstr>Role of the vernacular in  Islamic Cultures of SE Asia</vt:lpstr>
      <vt:lpstr>Perceptions of Islam in SE Asia</vt:lpstr>
      <vt:lpstr>Increased influence in the Islamic world </vt:lpstr>
      <vt:lpstr>Local vs Universal</vt:lpstr>
      <vt:lpstr>Research examples Islam in contemporary SE Asia</vt:lpstr>
      <vt:lpstr>Research examples Islam in contemporary SE Asia</vt:lpstr>
      <vt:lpstr>Research examples: Historical</vt:lpstr>
      <vt:lpstr>Where are Indonesian &amp; Malay taught?</vt:lpstr>
      <vt:lpstr>Where are Indonesian &amp; Malay taught?</vt:lpstr>
      <vt:lpstr>Teaching resources</vt:lpstr>
      <vt:lpstr>Teaching resources</vt:lpstr>
      <vt:lpstr>Challenges</vt:lpstr>
      <vt:lpstr>The study of SE Asia and Islam at SOAS</vt:lpstr>
      <vt:lpstr>Asia Society: Islam in SE Asia</vt:lpstr>
    </vt:vector>
  </TitlesOfParts>
  <Company>SOAS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Ben Murtagh</dc:creator>
  <cp:lastModifiedBy>Windows User</cp:lastModifiedBy>
  <cp:revision>229</cp:revision>
  <cp:lastPrinted>2010-10-01T11:20:15Z</cp:lastPrinted>
  <dcterms:created xsi:type="dcterms:W3CDTF">2012-03-20T11:07:51Z</dcterms:created>
  <dcterms:modified xsi:type="dcterms:W3CDTF">2012-04-27T08:36:38Z</dcterms:modified>
</cp:coreProperties>
</file>